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5"/>
  </p:notesMasterIdLst>
  <p:sldIdLst>
    <p:sldId id="256" r:id="rId5"/>
    <p:sldId id="263" r:id="rId6"/>
    <p:sldId id="262" r:id="rId7"/>
    <p:sldId id="264" r:id="rId8"/>
    <p:sldId id="269" r:id="rId9"/>
    <p:sldId id="265" r:id="rId10"/>
    <p:sldId id="266" r:id="rId11"/>
    <p:sldId id="267" r:id="rId12"/>
    <p:sldId id="270" r:id="rId13"/>
    <p:sldId id="268"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8" d="100"/>
          <a:sy n="78" d="100"/>
        </p:scale>
        <p:origin x="878"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19F336B-76B7-431F-9F5E-75CE23B83157}" type="doc">
      <dgm:prSet loTypeId="urn:microsoft.com/office/officeart/2016/7/layout/HexagonTimeline" loCatId="process" qsTypeId="urn:microsoft.com/office/officeart/2005/8/quickstyle/simple4" qsCatId="simple" csTypeId="urn:microsoft.com/office/officeart/2005/8/colors/accent1_2" csCatId="accent1" phldr="1"/>
      <dgm:spPr/>
      <dgm:t>
        <a:bodyPr/>
        <a:lstStyle/>
        <a:p>
          <a:endParaRPr lang="en-US"/>
        </a:p>
      </dgm:t>
    </dgm:pt>
    <dgm:pt modelId="{17CEDC3C-0518-4090-B100-0E26500712EC}">
      <dgm:prSet custT="1"/>
      <dgm:spPr/>
      <dgm:t>
        <a:bodyPr/>
        <a:lstStyle/>
        <a:p>
          <a:r>
            <a:rPr lang="en-US" sz="1800" dirty="0"/>
            <a:t>Airbnb/VRBO</a:t>
          </a:r>
          <a:endParaRPr lang="en-US" sz="1600" dirty="0"/>
        </a:p>
      </dgm:t>
    </dgm:pt>
    <dgm:pt modelId="{B435DE3C-F726-408B-AC6F-DE0EFE9CCD63}" type="parTrans" cxnId="{9ACB3AC1-8255-46E0-BE75-4532AEAAAF80}">
      <dgm:prSet/>
      <dgm:spPr/>
      <dgm:t>
        <a:bodyPr/>
        <a:lstStyle/>
        <a:p>
          <a:endParaRPr lang="en-US"/>
        </a:p>
      </dgm:t>
    </dgm:pt>
    <dgm:pt modelId="{4A4B8366-1CAF-466D-9C6E-9F3316175D21}" type="sibTrans" cxnId="{9ACB3AC1-8255-46E0-BE75-4532AEAAAF80}">
      <dgm:prSet/>
      <dgm:spPr/>
      <dgm:t>
        <a:bodyPr/>
        <a:lstStyle/>
        <a:p>
          <a:endParaRPr lang="en-US"/>
        </a:p>
      </dgm:t>
    </dgm:pt>
    <dgm:pt modelId="{98391499-17A2-4801-9F69-81BE473760CD}">
      <dgm:prSet/>
      <dgm:spPr/>
      <dgm:t>
        <a:bodyPr/>
        <a:lstStyle/>
        <a:p>
          <a:r>
            <a:rPr lang="en-US" dirty="0"/>
            <a:t>Web scrape the data from their web pages</a:t>
          </a:r>
        </a:p>
      </dgm:t>
    </dgm:pt>
    <dgm:pt modelId="{95C58DFF-DB28-47BF-BD6A-EC281E8FC2CD}" type="parTrans" cxnId="{99062C35-11FD-48B3-B6CC-285149615D1F}">
      <dgm:prSet/>
      <dgm:spPr/>
      <dgm:t>
        <a:bodyPr/>
        <a:lstStyle/>
        <a:p>
          <a:endParaRPr lang="en-US"/>
        </a:p>
      </dgm:t>
    </dgm:pt>
    <dgm:pt modelId="{5B5CC139-5156-44F9-B835-6B92FEC46484}" type="sibTrans" cxnId="{99062C35-11FD-48B3-B6CC-285149615D1F}">
      <dgm:prSet/>
      <dgm:spPr/>
      <dgm:t>
        <a:bodyPr/>
        <a:lstStyle/>
        <a:p>
          <a:endParaRPr lang="en-US"/>
        </a:p>
      </dgm:t>
    </dgm:pt>
    <dgm:pt modelId="{FCC58286-7C6D-464C-BB42-4E6FDE44662B}">
      <dgm:prSet custT="1"/>
      <dgm:spPr/>
      <dgm:t>
        <a:bodyPr/>
        <a:lstStyle/>
        <a:p>
          <a:r>
            <a:rPr lang="en-US" sz="1800" dirty="0"/>
            <a:t>Create Database</a:t>
          </a:r>
          <a:endParaRPr lang="en-US" sz="1600" dirty="0"/>
        </a:p>
      </dgm:t>
    </dgm:pt>
    <dgm:pt modelId="{E45F76AF-B1A8-443B-8F6B-905A507AAB18}" type="parTrans" cxnId="{2765E390-3A42-466A-87AD-20316EA2380C}">
      <dgm:prSet/>
      <dgm:spPr/>
      <dgm:t>
        <a:bodyPr/>
        <a:lstStyle/>
        <a:p>
          <a:endParaRPr lang="en-US"/>
        </a:p>
      </dgm:t>
    </dgm:pt>
    <dgm:pt modelId="{18E5FFEB-DE46-4C1D-8F6E-E65026C954BE}" type="sibTrans" cxnId="{2765E390-3A42-466A-87AD-20316EA2380C}">
      <dgm:prSet/>
      <dgm:spPr/>
      <dgm:t>
        <a:bodyPr/>
        <a:lstStyle/>
        <a:p>
          <a:endParaRPr lang="en-US"/>
        </a:p>
      </dgm:t>
    </dgm:pt>
    <dgm:pt modelId="{96D6E15A-D265-46FD-AE7A-F7931904D8A6}">
      <dgm:prSet/>
      <dgm:spPr/>
      <dgm:t>
        <a:bodyPr/>
        <a:lstStyle/>
        <a:p>
          <a:r>
            <a:rPr lang="en-US" dirty="0"/>
            <a:t>Store data into a data table to be used to create visualizations </a:t>
          </a:r>
        </a:p>
      </dgm:t>
    </dgm:pt>
    <dgm:pt modelId="{BF131BF4-552C-42B7-A4E4-3DD57EBFE6F7}" type="parTrans" cxnId="{83D85A34-AD39-4141-B7BD-21D8A23B6034}">
      <dgm:prSet/>
      <dgm:spPr/>
      <dgm:t>
        <a:bodyPr/>
        <a:lstStyle/>
        <a:p>
          <a:endParaRPr lang="en-US"/>
        </a:p>
      </dgm:t>
    </dgm:pt>
    <dgm:pt modelId="{AA466C83-112C-4333-B774-F1F265BD5C64}" type="sibTrans" cxnId="{83D85A34-AD39-4141-B7BD-21D8A23B6034}">
      <dgm:prSet/>
      <dgm:spPr/>
      <dgm:t>
        <a:bodyPr/>
        <a:lstStyle/>
        <a:p>
          <a:endParaRPr lang="en-US"/>
        </a:p>
      </dgm:t>
    </dgm:pt>
    <dgm:pt modelId="{E83323FA-D9FE-495D-BB9C-938C055FE7A9}">
      <dgm:prSet/>
      <dgm:spPr/>
      <dgm:t>
        <a:bodyPr/>
        <a:lstStyle/>
        <a:p>
          <a:r>
            <a:rPr lang="en-US" dirty="0"/>
            <a:t>Create Tables/Views</a:t>
          </a:r>
        </a:p>
      </dgm:t>
    </dgm:pt>
    <dgm:pt modelId="{716660A6-7100-457C-907A-A1A0FA5A3F95}" type="parTrans" cxnId="{62F54A26-305E-4B4D-8930-38EBEAD5734E}">
      <dgm:prSet/>
      <dgm:spPr/>
      <dgm:t>
        <a:bodyPr/>
        <a:lstStyle/>
        <a:p>
          <a:endParaRPr lang="en-US"/>
        </a:p>
      </dgm:t>
    </dgm:pt>
    <dgm:pt modelId="{8ECDD9C7-B419-4C83-AC8C-72BBFE97E18C}" type="sibTrans" cxnId="{62F54A26-305E-4B4D-8930-38EBEAD5734E}">
      <dgm:prSet/>
      <dgm:spPr/>
      <dgm:t>
        <a:bodyPr/>
        <a:lstStyle/>
        <a:p>
          <a:endParaRPr lang="en-US"/>
        </a:p>
      </dgm:t>
    </dgm:pt>
    <dgm:pt modelId="{E0D9B9BB-B71B-4094-81F3-C8E99AE698A1}">
      <dgm:prSet/>
      <dgm:spPr/>
      <dgm:t>
        <a:bodyPr/>
        <a:lstStyle/>
        <a:p>
          <a:r>
            <a:rPr lang="en-US" dirty="0"/>
            <a:t>Using the source data create supporting data tables needed for views</a:t>
          </a:r>
        </a:p>
      </dgm:t>
    </dgm:pt>
    <dgm:pt modelId="{35482E45-629A-48D5-9B40-64EDAA5503A5}" type="parTrans" cxnId="{83CEAB50-15BC-4899-8835-83936FD24235}">
      <dgm:prSet/>
      <dgm:spPr/>
      <dgm:t>
        <a:bodyPr/>
        <a:lstStyle/>
        <a:p>
          <a:endParaRPr lang="en-US"/>
        </a:p>
      </dgm:t>
    </dgm:pt>
    <dgm:pt modelId="{A8B8903B-04F2-4947-B217-759901A8DC0E}" type="sibTrans" cxnId="{83CEAB50-15BC-4899-8835-83936FD24235}">
      <dgm:prSet/>
      <dgm:spPr/>
      <dgm:t>
        <a:bodyPr/>
        <a:lstStyle/>
        <a:p>
          <a:endParaRPr lang="en-US"/>
        </a:p>
      </dgm:t>
    </dgm:pt>
    <dgm:pt modelId="{F50CB951-182F-4C09-833F-77274651E850}" type="pres">
      <dgm:prSet presAssocID="{319F336B-76B7-431F-9F5E-75CE23B83157}" presName="Name0" presStyleCnt="0">
        <dgm:presLayoutVars>
          <dgm:chMax/>
          <dgm:chPref/>
          <dgm:animLvl val="lvl"/>
        </dgm:presLayoutVars>
      </dgm:prSet>
      <dgm:spPr/>
    </dgm:pt>
    <dgm:pt modelId="{BF7A7FBC-F4EC-4FA7-9ED2-CDBB147A4DFF}" type="pres">
      <dgm:prSet presAssocID="{17CEDC3C-0518-4090-B100-0E26500712EC}" presName="composite" presStyleCnt="0"/>
      <dgm:spPr/>
    </dgm:pt>
    <dgm:pt modelId="{A49ACC75-3BE3-4DEC-B0F5-BB16B12A789B}" type="pres">
      <dgm:prSet presAssocID="{17CEDC3C-0518-4090-B100-0E26500712EC}" presName="Parent1" presStyleLbl="alignNode1" presStyleIdx="0" presStyleCnt="3">
        <dgm:presLayoutVars>
          <dgm:chMax val="1"/>
          <dgm:chPref val="1"/>
          <dgm:bulletEnabled val="1"/>
        </dgm:presLayoutVars>
      </dgm:prSet>
      <dgm:spPr/>
    </dgm:pt>
    <dgm:pt modelId="{3D1EE280-D874-4172-9524-CB36402E077E}" type="pres">
      <dgm:prSet presAssocID="{17CEDC3C-0518-4090-B100-0E26500712EC}" presName="Childtext1" presStyleLbl="revTx" presStyleIdx="0" presStyleCnt="3">
        <dgm:presLayoutVars>
          <dgm:chMax val="0"/>
          <dgm:chPref val="0"/>
          <dgm:bulletEnabled/>
        </dgm:presLayoutVars>
      </dgm:prSet>
      <dgm:spPr/>
    </dgm:pt>
    <dgm:pt modelId="{BC2FA1BC-4D66-422A-9B9B-ED7E6D643B43}" type="pres">
      <dgm:prSet presAssocID="{17CEDC3C-0518-4090-B100-0E26500712EC}" presName="ConnectLine" presStyleLbl="sibTrans1D1" presStyleIdx="0" presStyleCnt="3"/>
      <dgm:spPr>
        <a:noFill/>
        <a:ln w="12700" cap="flat" cmpd="sng" algn="ctr">
          <a:solidFill>
            <a:schemeClr val="accent1">
              <a:hueOff val="0"/>
              <a:satOff val="0"/>
              <a:lumOff val="0"/>
              <a:alphaOff val="0"/>
            </a:schemeClr>
          </a:solidFill>
          <a:prstDash val="dash"/>
          <a:miter lim="800000"/>
        </a:ln>
        <a:effectLst/>
      </dgm:spPr>
    </dgm:pt>
    <dgm:pt modelId="{AF5052EE-BC7F-4C12-A3C7-2E706E9F5258}" type="pres">
      <dgm:prSet presAssocID="{17CEDC3C-0518-4090-B100-0E26500712EC}" presName="ConnectLineEnd" presStyleLbl="node1" presStyleIdx="0" presStyleCnt="3"/>
      <dgm:spPr/>
    </dgm:pt>
    <dgm:pt modelId="{2F976C65-0102-4CF8-84FD-AD752E4F0DDF}" type="pres">
      <dgm:prSet presAssocID="{17CEDC3C-0518-4090-B100-0E26500712EC}" presName="EmptyPane" presStyleCnt="0"/>
      <dgm:spPr/>
    </dgm:pt>
    <dgm:pt modelId="{6C60830C-1BC0-4DB1-A6D1-80EF0F9788EE}" type="pres">
      <dgm:prSet presAssocID="{4A4B8366-1CAF-466D-9C6E-9F3316175D21}" presName="spaceBetweenRectangles" presStyleLbl="fgAcc1" presStyleIdx="0" presStyleCnt="2"/>
      <dgm:spPr/>
    </dgm:pt>
    <dgm:pt modelId="{C6221BA3-EB5E-4A5B-B4A9-839A8721561B}" type="pres">
      <dgm:prSet presAssocID="{FCC58286-7C6D-464C-BB42-4E6FDE44662B}" presName="composite" presStyleCnt="0"/>
      <dgm:spPr/>
    </dgm:pt>
    <dgm:pt modelId="{65F61CEF-2C5A-451A-B9F8-7D928D9EF5D0}" type="pres">
      <dgm:prSet presAssocID="{FCC58286-7C6D-464C-BB42-4E6FDE44662B}" presName="Parent1" presStyleLbl="alignNode1" presStyleIdx="1" presStyleCnt="3">
        <dgm:presLayoutVars>
          <dgm:chMax val="1"/>
          <dgm:chPref val="1"/>
          <dgm:bulletEnabled val="1"/>
        </dgm:presLayoutVars>
      </dgm:prSet>
      <dgm:spPr/>
    </dgm:pt>
    <dgm:pt modelId="{2D473DD1-2318-473E-BBC4-451410B2CE1D}" type="pres">
      <dgm:prSet presAssocID="{FCC58286-7C6D-464C-BB42-4E6FDE44662B}" presName="Childtext1" presStyleLbl="revTx" presStyleIdx="1" presStyleCnt="3">
        <dgm:presLayoutVars>
          <dgm:chMax val="0"/>
          <dgm:chPref val="0"/>
          <dgm:bulletEnabled/>
        </dgm:presLayoutVars>
      </dgm:prSet>
      <dgm:spPr/>
    </dgm:pt>
    <dgm:pt modelId="{A6A73103-C59B-41F0-8B31-4441F8EEBB22}" type="pres">
      <dgm:prSet presAssocID="{FCC58286-7C6D-464C-BB42-4E6FDE44662B}" presName="ConnectLine" presStyleLbl="sibTrans1D1" presStyleIdx="1" presStyleCnt="3"/>
      <dgm:spPr>
        <a:noFill/>
        <a:ln w="12700" cap="flat" cmpd="sng" algn="ctr">
          <a:solidFill>
            <a:schemeClr val="accent1">
              <a:hueOff val="0"/>
              <a:satOff val="0"/>
              <a:lumOff val="0"/>
              <a:alphaOff val="0"/>
            </a:schemeClr>
          </a:solidFill>
          <a:prstDash val="dash"/>
          <a:miter lim="800000"/>
        </a:ln>
        <a:effectLst/>
      </dgm:spPr>
    </dgm:pt>
    <dgm:pt modelId="{E0E2CA58-E017-4B26-A881-0FDEC68898CF}" type="pres">
      <dgm:prSet presAssocID="{FCC58286-7C6D-464C-BB42-4E6FDE44662B}" presName="ConnectLineEnd" presStyleLbl="node1" presStyleIdx="1" presStyleCnt="3"/>
      <dgm:spPr/>
    </dgm:pt>
    <dgm:pt modelId="{EC31DB94-3DCA-4008-81A6-D2AB47C6FBB0}" type="pres">
      <dgm:prSet presAssocID="{FCC58286-7C6D-464C-BB42-4E6FDE44662B}" presName="EmptyPane" presStyleCnt="0"/>
      <dgm:spPr/>
    </dgm:pt>
    <dgm:pt modelId="{EA259865-662E-4259-87AA-D58F5F978C60}" type="pres">
      <dgm:prSet presAssocID="{18E5FFEB-DE46-4C1D-8F6E-E65026C954BE}" presName="spaceBetweenRectangles" presStyleLbl="fgAcc1" presStyleIdx="1" presStyleCnt="2"/>
      <dgm:spPr/>
    </dgm:pt>
    <dgm:pt modelId="{389FF7C6-70DC-4926-81A7-388E21A8A67A}" type="pres">
      <dgm:prSet presAssocID="{E83323FA-D9FE-495D-BB9C-938C055FE7A9}" presName="composite" presStyleCnt="0"/>
      <dgm:spPr/>
    </dgm:pt>
    <dgm:pt modelId="{41C4539A-0685-41FF-B5B9-8D19A73AFAE5}" type="pres">
      <dgm:prSet presAssocID="{E83323FA-D9FE-495D-BB9C-938C055FE7A9}" presName="Parent1" presStyleLbl="alignNode1" presStyleIdx="2" presStyleCnt="3">
        <dgm:presLayoutVars>
          <dgm:chMax val="1"/>
          <dgm:chPref val="1"/>
          <dgm:bulletEnabled val="1"/>
        </dgm:presLayoutVars>
      </dgm:prSet>
      <dgm:spPr/>
    </dgm:pt>
    <dgm:pt modelId="{D44F0506-8AC4-4F85-BD19-22441542B740}" type="pres">
      <dgm:prSet presAssocID="{E83323FA-D9FE-495D-BB9C-938C055FE7A9}" presName="Childtext1" presStyleLbl="revTx" presStyleIdx="2" presStyleCnt="3">
        <dgm:presLayoutVars>
          <dgm:chMax val="0"/>
          <dgm:chPref val="0"/>
          <dgm:bulletEnabled/>
        </dgm:presLayoutVars>
      </dgm:prSet>
      <dgm:spPr/>
    </dgm:pt>
    <dgm:pt modelId="{33BD2C30-FE64-4F31-8CBE-0B6EFE96121A}" type="pres">
      <dgm:prSet presAssocID="{E83323FA-D9FE-495D-BB9C-938C055FE7A9}" presName="ConnectLine" presStyleLbl="sibTrans1D1" presStyleIdx="2" presStyleCnt="3"/>
      <dgm:spPr>
        <a:noFill/>
        <a:ln w="12700" cap="flat" cmpd="sng" algn="ctr">
          <a:solidFill>
            <a:schemeClr val="accent1">
              <a:hueOff val="0"/>
              <a:satOff val="0"/>
              <a:lumOff val="0"/>
              <a:alphaOff val="0"/>
            </a:schemeClr>
          </a:solidFill>
          <a:prstDash val="dash"/>
          <a:miter lim="800000"/>
        </a:ln>
        <a:effectLst/>
      </dgm:spPr>
    </dgm:pt>
    <dgm:pt modelId="{449623A4-8FB6-433E-8296-9C8AB05B39CF}" type="pres">
      <dgm:prSet presAssocID="{E83323FA-D9FE-495D-BB9C-938C055FE7A9}" presName="ConnectLineEnd" presStyleLbl="node1" presStyleIdx="2" presStyleCnt="3"/>
      <dgm:spPr/>
    </dgm:pt>
    <dgm:pt modelId="{09CEEFDD-FEB6-4D65-8EF1-3EB4C56012E3}" type="pres">
      <dgm:prSet presAssocID="{E83323FA-D9FE-495D-BB9C-938C055FE7A9}" presName="EmptyPane" presStyleCnt="0"/>
      <dgm:spPr/>
    </dgm:pt>
  </dgm:ptLst>
  <dgm:cxnLst>
    <dgm:cxn modelId="{D0AF3E1B-A022-48B5-912F-ECBFD6C6ABFE}" type="presOf" srcId="{FCC58286-7C6D-464C-BB42-4E6FDE44662B}" destId="{65F61CEF-2C5A-451A-B9F8-7D928D9EF5D0}" srcOrd="0" destOrd="0" presId="urn:microsoft.com/office/officeart/2016/7/layout/HexagonTimeline"/>
    <dgm:cxn modelId="{62F54A26-305E-4B4D-8930-38EBEAD5734E}" srcId="{319F336B-76B7-431F-9F5E-75CE23B83157}" destId="{E83323FA-D9FE-495D-BB9C-938C055FE7A9}" srcOrd="2" destOrd="0" parTransId="{716660A6-7100-457C-907A-A1A0FA5A3F95}" sibTransId="{8ECDD9C7-B419-4C83-AC8C-72BBFE97E18C}"/>
    <dgm:cxn modelId="{2BA53734-355E-4DD6-99D4-E20B2F1694F8}" type="presOf" srcId="{96D6E15A-D265-46FD-AE7A-F7931904D8A6}" destId="{2D473DD1-2318-473E-BBC4-451410B2CE1D}" srcOrd="0" destOrd="0" presId="urn:microsoft.com/office/officeart/2016/7/layout/HexagonTimeline"/>
    <dgm:cxn modelId="{83D85A34-AD39-4141-B7BD-21D8A23B6034}" srcId="{FCC58286-7C6D-464C-BB42-4E6FDE44662B}" destId="{96D6E15A-D265-46FD-AE7A-F7931904D8A6}" srcOrd="0" destOrd="0" parTransId="{BF131BF4-552C-42B7-A4E4-3DD57EBFE6F7}" sibTransId="{AA466C83-112C-4333-B774-F1F265BD5C64}"/>
    <dgm:cxn modelId="{99062C35-11FD-48B3-B6CC-285149615D1F}" srcId="{17CEDC3C-0518-4090-B100-0E26500712EC}" destId="{98391499-17A2-4801-9F69-81BE473760CD}" srcOrd="0" destOrd="0" parTransId="{95C58DFF-DB28-47BF-BD6A-EC281E8FC2CD}" sibTransId="{5B5CC139-5156-44F9-B835-6B92FEC46484}"/>
    <dgm:cxn modelId="{B3417D35-E4B2-433C-8142-F4400431E9F3}" type="presOf" srcId="{319F336B-76B7-431F-9F5E-75CE23B83157}" destId="{F50CB951-182F-4C09-833F-77274651E850}" srcOrd="0" destOrd="0" presId="urn:microsoft.com/office/officeart/2016/7/layout/HexagonTimeline"/>
    <dgm:cxn modelId="{06755B5E-0EFB-4156-AB4F-432E9E42436B}" type="presOf" srcId="{E0D9B9BB-B71B-4094-81F3-C8E99AE698A1}" destId="{D44F0506-8AC4-4F85-BD19-22441542B740}" srcOrd="0" destOrd="0" presId="urn:microsoft.com/office/officeart/2016/7/layout/HexagonTimeline"/>
    <dgm:cxn modelId="{83CEAB50-15BC-4899-8835-83936FD24235}" srcId="{E83323FA-D9FE-495D-BB9C-938C055FE7A9}" destId="{E0D9B9BB-B71B-4094-81F3-C8E99AE698A1}" srcOrd="0" destOrd="0" parTransId="{35482E45-629A-48D5-9B40-64EDAA5503A5}" sibTransId="{A8B8903B-04F2-4947-B217-759901A8DC0E}"/>
    <dgm:cxn modelId="{EF83927D-8C1E-4F34-9056-A5785311FBAE}" type="presOf" srcId="{17CEDC3C-0518-4090-B100-0E26500712EC}" destId="{A49ACC75-3BE3-4DEC-B0F5-BB16B12A789B}" srcOrd="0" destOrd="0" presId="urn:microsoft.com/office/officeart/2016/7/layout/HexagonTimeline"/>
    <dgm:cxn modelId="{2765E390-3A42-466A-87AD-20316EA2380C}" srcId="{319F336B-76B7-431F-9F5E-75CE23B83157}" destId="{FCC58286-7C6D-464C-BB42-4E6FDE44662B}" srcOrd="1" destOrd="0" parTransId="{E45F76AF-B1A8-443B-8F6B-905A507AAB18}" sibTransId="{18E5FFEB-DE46-4C1D-8F6E-E65026C954BE}"/>
    <dgm:cxn modelId="{2850D5B0-B559-49DD-8075-ADF422BE7BE0}" type="presOf" srcId="{E83323FA-D9FE-495D-BB9C-938C055FE7A9}" destId="{41C4539A-0685-41FF-B5B9-8D19A73AFAE5}" srcOrd="0" destOrd="0" presId="urn:microsoft.com/office/officeart/2016/7/layout/HexagonTimeline"/>
    <dgm:cxn modelId="{F3685BBB-EDCD-434E-B14C-7115142F68A7}" type="presOf" srcId="{98391499-17A2-4801-9F69-81BE473760CD}" destId="{3D1EE280-D874-4172-9524-CB36402E077E}" srcOrd="0" destOrd="0" presId="urn:microsoft.com/office/officeart/2016/7/layout/HexagonTimeline"/>
    <dgm:cxn modelId="{9ACB3AC1-8255-46E0-BE75-4532AEAAAF80}" srcId="{319F336B-76B7-431F-9F5E-75CE23B83157}" destId="{17CEDC3C-0518-4090-B100-0E26500712EC}" srcOrd="0" destOrd="0" parTransId="{B435DE3C-F726-408B-AC6F-DE0EFE9CCD63}" sibTransId="{4A4B8366-1CAF-466D-9C6E-9F3316175D21}"/>
    <dgm:cxn modelId="{DEF1D91B-F6A4-4EEF-AF7C-2332FBCE92E2}" type="presParOf" srcId="{F50CB951-182F-4C09-833F-77274651E850}" destId="{BF7A7FBC-F4EC-4FA7-9ED2-CDBB147A4DFF}" srcOrd="0" destOrd="0" presId="urn:microsoft.com/office/officeart/2016/7/layout/HexagonTimeline"/>
    <dgm:cxn modelId="{C9BA8A65-0F6E-42E2-B1D9-98F600291644}" type="presParOf" srcId="{BF7A7FBC-F4EC-4FA7-9ED2-CDBB147A4DFF}" destId="{A49ACC75-3BE3-4DEC-B0F5-BB16B12A789B}" srcOrd="0" destOrd="0" presId="urn:microsoft.com/office/officeart/2016/7/layout/HexagonTimeline"/>
    <dgm:cxn modelId="{1685AE90-FF17-43C3-BDBE-6428CCF01FE8}" type="presParOf" srcId="{BF7A7FBC-F4EC-4FA7-9ED2-CDBB147A4DFF}" destId="{3D1EE280-D874-4172-9524-CB36402E077E}" srcOrd="1" destOrd="0" presId="urn:microsoft.com/office/officeart/2016/7/layout/HexagonTimeline"/>
    <dgm:cxn modelId="{E064FCA2-1036-4954-AD55-976E0EB2389D}" type="presParOf" srcId="{BF7A7FBC-F4EC-4FA7-9ED2-CDBB147A4DFF}" destId="{BC2FA1BC-4D66-422A-9B9B-ED7E6D643B43}" srcOrd="2" destOrd="0" presId="urn:microsoft.com/office/officeart/2016/7/layout/HexagonTimeline"/>
    <dgm:cxn modelId="{0729671A-0875-476D-B5A1-DF0E98FBBAE4}" type="presParOf" srcId="{BF7A7FBC-F4EC-4FA7-9ED2-CDBB147A4DFF}" destId="{AF5052EE-BC7F-4C12-A3C7-2E706E9F5258}" srcOrd="3" destOrd="0" presId="urn:microsoft.com/office/officeart/2016/7/layout/HexagonTimeline"/>
    <dgm:cxn modelId="{33D6C47F-A522-4CA8-BFA7-7224DE2C0905}" type="presParOf" srcId="{BF7A7FBC-F4EC-4FA7-9ED2-CDBB147A4DFF}" destId="{2F976C65-0102-4CF8-84FD-AD752E4F0DDF}" srcOrd="4" destOrd="0" presId="urn:microsoft.com/office/officeart/2016/7/layout/HexagonTimeline"/>
    <dgm:cxn modelId="{A0B46854-B037-4800-9363-28DE61CEAB1A}" type="presParOf" srcId="{F50CB951-182F-4C09-833F-77274651E850}" destId="{6C60830C-1BC0-4DB1-A6D1-80EF0F9788EE}" srcOrd="1" destOrd="0" presId="urn:microsoft.com/office/officeart/2016/7/layout/HexagonTimeline"/>
    <dgm:cxn modelId="{66F1BECE-48F0-46DD-9581-6B028D9D8FE9}" type="presParOf" srcId="{F50CB951-182F-4C09-833F-77274651E850}" destId="{C6221BA3-EB5E-4A5B-B4A9-839A8721561B}" srcOrd="2" destOrd="0" presId="urn:microsoft.com/office/officeart/2016/7/layout/HexagonTimeline"/>
    <dgm:cxn modelId="{DD72E4BD-F686-4DF7-94A0-9C6939905E91}" type="presParOf" srcId="{C6221BA3-EB5E-4A5B-B4A9-839A8721561B}" destId="{65F61CEF-2C5A-451A-B9F8-7D928D9EF5D0}" srcOrd="0" destOrd="0" presId="urn:microsoft.com/office/officeart/2016/7/layout/HexagonTimeline"/>
    <dgm:cxn modelId="{AB683ECD-D1DC-4B6A-ACAC-AE998357ED94}" type="presParOf" srcId="{C6221BA3-EB5E-4A5B-B4A9-839A8721561B}" destId="{2D473DD1-2318-473E-BBC4-451410B2CE1D}" srcOrd="1" destOrd="0" presId="urn:microsoft.com/office/officeart/2016/7/layout/HexagonTimeline"/>
    <dgm:cxn modelId="{2E999565-FA9C-43AC-9443-86AB8D5D987E}" type="presParOf" srcId="{C6221BA3-EB5E-4A5B-B4A9-839A8721561B}" destId="{A6A73103-C59B-41F0-8B31-4441F8EEBB22}" srcOrd="2" destOrd="0" presId="urn:microsoft.com/office/officeart/2016/7/layout/HexagonTimeline"/>
    <dgm:cxn modelId="{D1372A50-A3FA-4ED7-9B3E-728187CE7BC1}" type="presParOf" srcId="{C6221BA3-EB5E-4A5B-B4A9-839A8721561B}" destId="{E0E2CA58-E017-4B26-A881-0FDEC68898CF}" srcOrd="3" destOrd="0" presId="urn:microsoft.com/office/officeart/2016/7/layout/HexagonTimeline"/>
    <dgm:cxn modelId="{CBB18E03-0513-49C5-984C-B9D18BE6B5AC}" type="presParOf" srcId="{C6221BA3-EB5E-4A5B-B4A9-839A8721561B}" destId="{EC31DB94-3DCA-4008-81A6-D2AB47C6FBB0}" srcOrd="4" destOrd="0" presId="urn:microsoft.com/office/officeart/2016/7/layout/HexagonTimeline"/>
    <dgm:cxn modelId="{E47F041B-1911-48A9-A71E-A5A703AF1382}" type="presParOf" srcId="{F50CB951-182F-4C09-833F-77274651E850}" destId="{EA259865-662E-4259-87AA-D58F5F978C60}" srcOrd="3" destOrd="0" presId="urn:microsoft.com/office/officeart/2016/7/layout/HexagonTimeline"/>
    <dgm:cxn modelId="{2D8777AF-91DD-48A2-B124-AB596A154BFF}" type="presParOf" srcId="{F50CB951-182F-4C09-833F-77274651E850}" destId="{389FF7C6-70DC-4926-81A7-388E21A8A67A}" srcOrd="4" destOrd="0" presId="urn:microsoft.com/office/officeart/2016/7/layout/HexagonTimeline"/>
    <dgm:cxn modelId="{D667FE48-0186-43FC-9248-C15915ABAEB2}" type="presParOf" srcId="{389FF7C6-70DC-4926-81A7-388E21A8A67A}" destId="{41C4539A-0685-41FF-B5B9-8D19A73AFAE5}" srcOrd="0" destOrd="0" presId="urn:microsoft.com/office/officeart/2016/7/layout/HexagonTimeline"/>
    <dgm:cxn modelId="{57E2A560-9C93-4B7D-8DFF-5E08C5A597EF}" type="presParOf" srcId="{389FF7C6-70DC-4926-81A7-388E21A8A67A}" destId="{D44F0506-8AC4-4F85-BD19-22441542B740}" srcOrd="1" destOrd="0" presId="urn:microsoft.com/office/officeart/2016/7/layout/HexagonTimeline"/>
    <dgm:cxn modelId="{A67CDB28-D89F-4751-BF2B-D26E5623F0F9}" type="presParOf" srcId="{389FF7C6-70DC-4926-81A7-388E21A8A67A}" destId="{33BD2C30-FE64-4F31-8CBE-0B6EFE96121A}" srcOrd="2" destOrd="0" presId="urn:microsoft.com/office/officeart/2016/7/layout/HexagonTimeline"/>
    <dgm:cxn modelId="{72663BB5-528A-499B-BACD-1BD7DCE092EE}" type="presParOf" srcId="{389FF7C6-70DC-4926-81A7-388E21A8A67A}" destId="{449623A4-8FB6-433E-8296-9C8AB05B39CF}" srcOrd="3" destOrd="0" presId="urn:microsoft.com/office/officeart/2016/7/layout/HexagonTimeline"/>
    <dgm:cxn modelId="{AC00EA92-9C0F-438E-A013-85AC49D156AC}" type="presParOf" srcId="{389FF7C6-70DC-4926-81A7-388E21A8A67A}" destId="{09CEEFDD-FEB6-4D65-8EF1-3EB4C56012E3}" srcOrd="4" destOrd="0" presId="urn:microsoft.com/office/officeart/2016/7/layout/HexagonTimeline"/>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49ACC75-3BE3-4DEC-B0F5-BB16B12A789B}">
      <dsp:nvSpPr>
        <dsp:cNvPr id="0" name=""/>
        <dsp:cNvSpPr/>
      </dsp:nvSpPr>
      <dsp:spPr>
        <a:xfrm>
          <a:off x="482107" y="1914588"/>
          <a:ext cx="2453713" cy="522160"/>
        </a:xfrm>
        <a:prstGeom prst="homePlate">
          <a:avLst>
            <a:gd name="adj" fmla="val 4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800100">
            <a:lnSpc>
              <a:spcPct val="90000"/>
            </a:lnSpc>
            <a:spcBef>
              <a:spcPct val="0"/>
            </a:spcBef>
            <a:spcAft>
              <a:spcPct val="35000"/>
            </a:spcAft>
            <a:buNone/>
          </a:pPr>
          <a:r>
            <a:rPr lang="en-US" sz="1800" kern="1200" dirty="0"/>
            <a:t>Airbnb/VRBO</a:t>
          </a:r>
          <a:endParaRPr lang="en-US" sz="1600" kern="1200" dirty="0"/>
        </a:p>
      </dsp:txBody>
      <dsp:txXfrm>
        <a:off x="482107" y="1914588"/>
        <a:ext cx="2349281" cy="522160"/>
      </dsp:txXfrm>
    </dsp:sp>
    <dsp:sp modelId="{3D1EE280-D874-4172-9524-CB36402E077E}">
      <dsp:nvSpPr>
        <dsp:cNvPr id="0" name=""/>
        <dsp:cNvSpPr/>
      </dsp:nvSpPr>
      <dsp:spPr>
        <a:xfrm>
          <a:off x="4996" y="0"/>
          <a:ext cx="3407935" cy="13924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51130" rIns="0" bIns="151130" numCol="1" spcCol="1270" anchor="b" anchorCtr="1">
          <a:noAutofit/>
        </a:bodyPr>
        <a:lstStyle/>
        <a:p>
          <a:pPr marL="0" lvl="0" indent="0" algn="ctr" defTabSz="755650">
            <a:lnSpc>
              <a:spcPct val="90000"/>
            </a:lnSpc>
            <a:spcBef>
              <a:spcPct val="0"/>
            </a:spcBef>
            <a:spcAft>
              <a:spcPct val="35000"/>
            </a:spcAft>
            <a:buNone/>
          </a:pPr>
          <a:r>
            <a:rPr lang="en-US" sz="1700" kern="1200" dirty="0"/>
            <a:t>Web scrape the data from their web pages</a:t>
          </a:r>
        </a:p>
      </dsp:txBody>
      <dsp:txXfrm>
        <a:off x="4996" y="0"/>
        <a:ext cx="3407935" cy="1392428"/>
      </dsp:txXfrm>
    </dsp:sp>
    <dsp:sp modelId="{6C60830C-1BC0-4DB1-A6D1-80EF0F9788EE}">
      <dsp:nvSpPr>
        <dsp:cNvPr id="0" name=""/>
        <dsp:cNvSpPr/>
      </dsp:nvSpPr>
      <dsp:spPr>
        <a:xfrm>
          <a:off x="2935821" y="2175669"/>
          <a:ext cx="954221" cy="0"/>
        </a:xfrm>
        <a:custGeom>
          <a:avLst/>
          <a:gdLst/>
          <a:ahLst/>
          <a:cxnLst/>
          <a:rect l="0" t="0" r="0" b="0"/>
          <a:pathLst>
            <a:path>
              <a:moveTo>
                <a:pt x="0" y="0"/>
              </a:moveTo>
              <a:lnTo>
                <a:pt x="954221" y="0"/>
              </a:lnTo>
            </a:path>
          </a:pathLst>
        </a:custGeom>
        <a:no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BC2FA1BC-4D66-422A-9B9B-ED7E6D643B43}">
      <dsp:nvSpPr>
        <dsp:cNvPr id="0" name=""/>
        <dsp:cNvSpPr/>
      </dsp:nvSpPr>
      <dsp:spPr>
        <a:xfrm>
          <a:off x="1708964" y="1479454"/>
          <a:ext cx="0" cy="435133"/>
        </a:xfrm>
        <a:prstGeom prst="line">
          <a:avLst/>
        </a:prstGeom>
        <a:noFill/>
        <a:ln w="1270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AF5052EE-BC7F-4C12-A3C7-2E706E9F5258}">
      <dsp:nvSpPr>
        <dsp:cNvPr id="0" name=""/>
        <dsp:cNvSpPr/>
      </dsp:nvSpPr>
      <dsp:spPr>
        <a:xfrm>
          <a:off x="1665451" y="1392428"/>
          <a:ext cx="87026" cy="87026"/>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65F61CEF-2C5A-451A-B9F8-7D928D9EF5D0}">
      <dsp:nvSpPr>
        <dsp:cNvPr id="0" name=""/>
        <dsp:cNvSpPr/>
      </dsp:nvSpPr>
      <dsp:spPr>
        <a:xfrm>
          <a:off x="3890043" y="1914588"/>
          <a:ext cx="2453713" cy="522160"/>
        </a:xfrm>
        <a:prstGeom prst="hexagon">
          <a:avLst>
            <a:gd name="adj" fmla="val 40000"/>
            <a:gd name="vf" fmla="val 11547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800100">
            <a:lnSpc>
              <a:spcPct val="90000"/>
            </a:lnSpc>
            <a:spcBef>
              <a:spcPct val="0"/>
            </a:spcBef>
            <a:spcAft>
              <a:spcPct val="35000"/>
            </a:spcAft>
            <a:buNone/>
          </a:pPr>
          <a:r>
            <a:rPr lang="en-US" sz="1800" kern="1200" dirty="0"/>
            <a:t>Create Database</a:t>
          </a:r>
          <a:endParaRPr lang="en-US" sz="1600" kern="1200" dirty="0"/>
        </a:p>
      </dsp:txBody>
      <dsp:txXfrm>
        <a:off x="4164140" y="1972917"/>
        <a:ext cx="1905519" cy="405502"/>
      </dsp:txXfrm>
    </dsp:sp>
    <dsp:sp modelId="{2D473DD1-2318-473E-BBC4-451410B2CE1D}">
      <dsp:nvSpPr>
        <dsp:cNvPr id="0" name=""/>
        <dsp:cNvSpPr/>
      </dsp:nvSpPr>
      <dsp:spPr>
        <a:xfrm>
          <a:off x="3412932" y="2958909"/>
          <a:ext cx="3407935" cy="13924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51130" rIns="0" bIns="151130" numCol="1" spcCol="1270" anchor="t" anchorCtr="1">
          <a:noAutofit/>
        </a:bodyPr>
        <a:lstStyle/>
        <a:p>
          <a:pPr marL="0" lvl="0" indent="0" algn="ctr" defTabSz="755650">
            <a:lnSpc>
              <a:spcPct val="90000"/>
            </a:lnSpc>
            <a:spcBef>
              <a:spcPct val="0"/>
            </a:spcBef>
            <a:spcAft>
              <a:spcPct val="35000"/>
            </a:spcAft>
            <a:buNone/>
          </a:pPr>
          <a:r>
            <a:rPr lang="en-US" sz="1700" kern="1200" dirty="0"/>
            <a:t>Store data into a data table to be used to create visualizations </a:t>
          </a:r>
        </a:p>
      </dsp:txBody>
      <dsp:txXfrm>
        <a:off x="3412932" y="2958909"/>
        <a:ext cx="3407935" cy="1392428"/>
      </dsp:txXfrm>
    </dsp:sp>
    <dsp:sp modelId="{EA259865-662E-4259-87AA-D58F5F978C60}">
      <dsp:nvSpPr>
        <dsp:cNvPr id="0" name=""/>
        <dsp:cNvSpPr/>
      </dsp:nvSpPr>
      <dsp:spPr>
        <a:xfrm>
          <a:off x="6343756" y="2175669"/>
          <a:ext cx="954221" cy="0"/>
        </a:xfrm>
        <a:custGeom>
          <a:avLst/>
          <a:gdLst/>
          <a:ahLst/>
          <a:cxnLst/>
          <a:rect l="0" t="0" r="0" b="0"/>
          <a:pathLst>
            <a:path>
              <a:moveTo>
                <a:pt x="0" y="0"/>
              </a:moveTo>
              <a:lnTo>
                <a:pt x="954221" y="0"/>
              </a:lnTo>
            </a:path>
          </a:pathLst>
        </a:custGeom>
        <a:no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A6A73103-C59B-41F0-8B31-4441F8EEBB22}">
      <dsp:nvSpPr>
        <dsp:cNvPr id="0" name=""/>
        <dsp:cNvSpPr/>
      </dsp:nvSpPr>
      <dsp:spPr>
        <a:xfrm>
          <a:off x="5116900" y="2436749"/>
          <a:ext cx="0" cy="435133"/>
        </a:xfrm>
        <a:prstGeom prst="line">
          <a:avLst/>
        </a:prstGeom>
        <a:noFill/>
        <a:ln w="1270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E0E2CA58-E017-4B26-A881-0FDEC68898CF}">
      <dsp:nvSpPr>
        <dsp:cNvPr id="0" name=""/>
        <dsp:cNvSpPr/>
      </dsp:nvSpPr>
      <dsp:spPr>
        <a:xfrm>
          <a:off x="5073386" y="2871883"/>
          <a:ext cx="87026" cy="87026"/>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41C4539A-0685-41FF-B5B9-8D19A73AFAE5}">
      <dsp:nvSpPr>
        <dsp:cNvPr id="0" name=""/>
        <dsp:cNvSpPr/>
      </dsp:nvSpPr>
      <dsp:spPr>
        <a:xfrm rot="10800000">
          <a:off x="7297978" y="1914588"/>
          <a:ext cx="2453713" cy="522160"/>
        </a:xfrm>
        <a:prstGeom prst="homePlate">
          <a:avLst>
            <a:gd name="adj" fmla="val 4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755650">
            <a:lnSpc>
              <a:spcPct val="90000"/>
            </a:lnSpc>
            <a:spcBef>
              <a:spcPct val="0"/>
            </a:spcBef>
            <a:spcAft>
              <a:spcPct val="35000"/>
            </a:spcAft>
            <a:buNone/>
          </a:pPr>
          <a:r>
            <a:rPr lang="en-US" sz="1700" kern="1200" dirty="0"/>
            <a:t>Create Tables/Views</a:t>
          </a:r>
        </a:p>
      </dsp:txBody>
      <dsp:txXfrm rot="10800000">
        <a:off x="7402410" y="1914588"/>
        <a:ext cx="2349281" cy="522160"/>
      </dsp:txXfrm>
    </dsp:sp>
    <dsp:sp modelId="{D44F0506-8AC4-4F85-BD19-22441542B740}">
      <dsp:nvSpPr>
        <dsp:cNvPr id="0" name=""/>
        <dsp:cNvSpPr/>
      </dsp:nvSpPr>
      <dsp:spPr>
        <a:xfrm>
          <a:off x="6820867" y="0"/>
          <a:ext cx="3407935" cy="13924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51130" rIns="0" bIns="151130" numCol="1" spcCol="1270" anchor="b" anchorCtr="1">
          <a:noAutofit/>
        </a:bodyPr>
        <a:lstStyle/>
        <a:p>
          <a:pPr marL="0" lvl="0" indent="0" algn="ctr" defTabSz="755650">
            <a:lnSpc>
              <a:spcPct val="90000"/>
            </a:lnSpc>
            <a:spcBef>
              <a:spcPct val="0"/>
            </a:spcBef>
            <a:spcAft>
              <a:spcPct val="35000"/>
            </a:spcAft>
            <a:buNone/>
          </a:pPr>
          <a:r>
            <a:rPr lang="en-US" sz="1700" kern="1200" dirty="0"/>
            <a:t>Using the source data create supporting data tables needed for views</a:t>
          </a:r>
        </a:p>
      </dsp:txBody>
      <dsp:txXfrm>
        <a:off x="6820867" y="0"/>
        <a:ext cx="3407935" cy="1392428"/>
      </dsp:txXfrm>
    </dsp:sp>
    <dsp:sp modelId="{33BD2C30-FE64-4F31-8CBE-0B6EFE96121A}">
      <dsp:nvSpPr>
        <dsp:cNvPr id="0" name=""/>
        <dsp:cNvSpPr/>
      </dsp:nvSpPr>
      <dsp:spPr>
        <a:xfrm>
          <a:off x="8524835" y="1479454"/>
          <a:ext cx="0" cy="435133"/>
        </a:xfrm>
        <a:prstGeom prst="line">
          <a:avLst/>
        </a:prstGeom>
        <a:noFill/>
        <a:ln w="1270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449623A4-8FB6-433E-8296-9C8AB05B39CF}">
      <dsp:nvSpPr>
        <dsp:cNvPr id="0" name=""/>
        <dsp:cNvSpPr/>
      </dsp:nvSpPr>
      <dsp:spPr>
        <a:xfrm>
          <a:off x="8481321" y="1392428"/>
          <a:ext cx="87026" cy="87026"/>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jpe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66E302-901B-4EC5-8063-F4475DEAA8C8}" type="datetimeFigureOut">
              <a:rPr lang="en-US" smtClean="0"/>
              <a:t>7/23/2024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6B3765-1535-41FB-A927-AAD2D1E85382}" type="slidenum">
              <a:rPr lang="en-US" smtClean="0"/>
              <a:t>‹#›</a:t>
            </a:fld>
            <a:endParaRPr lang="en-US" dirty="0"/>
          </a:p>
        </p:txBody>
      </p:sp>
    </p:spTree>
    <p:extLst>
      <p:ext uri="{BB962C8B-B14F-4D97-AF65-F5344CB8AC3E}">
        <p14:creationId xmlns:p14="http://schemas.microsoft.com/office/powerpoint/2010/main" val="31701522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4464028"/>
            <a:ext cx="9144000" cy="1641490"/>
          </a:xfrm>
        </p:spPr>
        <p:txBody>
          <a:bodyPr wrap="none"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p>
        </p:txBody>
      </p:sp>
      <p:sp>
        <p:nvSpPr>
          <p:cNvPr id="3" name="Subtitle 2"/>
          <p:cNvSpPr>
            <a:spLocks noGrp="1"/>
          </p:cNvSpPr>
          <p:nvPr>
            <p:ph type="subTitle" idx="1"/>
          </p:nvPr>
        </p:nvSpPr>
        <p:spPr>
          <a:xfrm>
            <a:off x="2209799" y="3694375"/>
            <a:ext cx="9144000" cy="754025"/>
          </a:xfrm>
        </p:spPr>
        <p:txBody>
          <a:bodyPr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7" name="Date Placeholder 6"/>
          <p:cNvSpPr>
            <a:spLocks noGrp="1"/>
          </p:cNvSpPr>
          <p:nvPr>
            <p:ph type="dt" sz="half" idx="10"/>
          </p:nvPr>
        </p:nvSpPr>
        <p:spPr/>
        <p:txBody>
          <a:bodyPr/>
          <a:lstStyle/>
          <a:p>
            <a:fld id="{1CAFE9EF-BFD3-43EA-A868-783EE64D3026}" type="datetime1">
              <a:rPr lang="en-US" smtClean="0"/>
              <a:t>7/23/2024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839788" y="987425"/>
            <a:ext cx="105156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5186516"/>
            <a:ext cx="10514012"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715DF4-6503-424C-B89D-B31483AF0BFD}" type="datetime1">
              <a:rPr lang="en-US" smtClean="0"/>
              <a:t>7/23/2024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3534344"/>
          </a:xfrm>
        </p:spPr>
        <p:txBody>
          <a:bodyPr anchor="ctr"/>
          <a:lstStyle>
            <a:lvl1pPr>
              <a:defRPr sz="3200"/>
            </a:lvl1pPr>
          </a:lstStyle>
          <a:p>
            <a:r>
              <a:rPr lang="en-US"/>
              <a:t>Click to edit Master title style</a:t>
            </a:r>
          </a:p>
        </p:txBody>
      </p:sp>
      <p:sp>
        <p:nvSpPr>
          <p:cNvPr id="4" name="Text Placeholder 3"/>
          <p:cNvSpPr>
            <a:spLocks noGrp="1"/>
          </p:cNvSpPr>
          <p:nvPr>
            <p:ph type="body" sz="half" idx="2"/>
          </p:nvPr>
        </p:nvSpPr>
        <p:spPr>
          <a:xfrm>
            <a:off x="839788" y="4489399"/>
            <a:ext cx="10514012"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9BEE408-CEE3-4069-B613-CB32C19D6587}" type="datetime1">
              <a:rPr lang="en-US" smtClean="0"/>
              <a:t>7/23/2024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365125"/>
            <a:ext cx="9302752" cy="2992904"/>
          </a:xfrm>
        </p:spPr>
        <p:txBody>
          <a:bodyPr anchor="ctr"/>
          <a:lstStyle>
            <a:lvl1pPr>
              <a:defRPr sz="44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838200" y="4501729"/>
            <a:ext cx="10512424"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94680C5-3949-48B3-AAD0-C6AC4D6634A8}" type="datetime1">
              <a:rPr lang="en-US" smtClean="0"/>
              <a:t>7/23/2024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9" name="TextBox 8"/>
          <p:cNvSpPr txBox="1"/>
          <p:nvPr/>
        </p:nvSpPr>
        <p:spPr>
          <a:xfrm>
            <a:off x="1111044"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39788" y="2326967"/>
            <a:ext cx="10515600" cy="2511835"/>
          </a:xfrm>
        </p:spPr>
        <p:txBody>
          <a:bodyPr anchor="b">
            <a:normAutofit/>
          </a:bodyPr>
          <a:lstStyle>
            <a:lvl1pPr>
              <a:defRPr sz="5400"/>
            </a:lvl1pPr>
          </a:lstStyle>
          <a:p>
            <a:r>
              <a:rPr lang="en-US"/>
              <a:t>Click to edit Master title style</a:t>
            </a:r>
          </a:p>
        </p:txBody>
      </p:sp>
      <p:sp>
        <p:nvSpPr>
          <p:cNvPr id="4" name="Text Placeholder 3"/>
          <p:cNvSpPr>
            <a:spLocks noGrp="1"/>
          </p:cNvSpPr>
          <p:nvPr>
            <p:ph type="body" sz="half" idx="2"/>
          </p:nvPr>
        </p:nvSpPr>
        <p:spPr>
          <a:xfrm>
            <a:off x="839788" y="4850581"/>
            <a:ext cx="10514012"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5451F9A-4BC0-4BDC-9C0A-439930D3F628}" type="datetime1">
              <a:rPr lang="en-US" smtClean="0"/>
              <a:t>7/23/2024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en-US"/>
              <a:t>Click to edit Master title style</a:t>
            </a:r>
          </a:p>
        </p:txBody>
      </p:sp>
      <p:sp>
        <p:nvSpPr>
          <p:cNvPr id="7" name="Text Placeholder 2"/>
          <p:cNvSpPr>
            <a:spLocks noGrp="1"/>
          </p:cNvSpPr>
          <p:nvPr>
            <p:ph type="body" idx="1"/>
          </p:nvPr>
        </p:nvSpPr>
        <p:spPr>
          <a:xfrm>
            <a:off x="1337282" y="1885950"/>
            <a:ext cx="2946866"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356798" y="257175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0" name="Text Placeholder 3"/>
          <p:cNvSpPr>
            <a:spLocks noGrp="1"/>
          </p:cNvSpPr>
          <p:nvPr>
            <p:ph type="body" sz="half" idx="16"/>
          </p:nvPr>
        </p:nvSpPr>
        <p:spPr>
          <a:xfrm>
            <a:off x="4577441" y="257175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2" name="Text Placeholder 3"/>
          <p:cNvSpPr>
            <a:spLocks noGrp="1"/>
          </p:cNvSpPr>
          <p:nvPr>
            <p:ph type="body" sz="half" idx="17"/>
          </p:nvPr>
        </p:nvSpPr>
        <p:spPr>
          <a:xfrm>
            <a:off x="7829035" y="257175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4C190EB-8738-400A-AFF7-6D1DEC6B76AF}" type="datetime1">
              <a:rPr lang="en-US" smtClean="0"/>
              <a:t>7/23/2024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en-US"/>
              <a:t>Click to edit Master title style</a:t>
            </a:r>
          </a:p>
        </p:txBody>
      </p:sp>
      <p:sp>
        <p:nvSpPr>
          <p:cNvPr id="19" name="Text Placeholder 2"/>
          <p:cNvSpPr>
            <a:spLocks noGrp="1"/>
          </p:cNvSpPr>
          <p:nvPr>
            <p:ph type="body" idx="1"/>
          </p:nvPr>
        </p:nvSpPr>
        <p:spPr>
          <a:xfrm>
            <a:off x="1332085" y="4297503"/>
            <a:ext cx="2940050"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1332085" y="4873765"/>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568997" y="4297503"/>
            <a:ext cx="293052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567644" y="4873764"/>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04322" y="4297503"/>
            <a:ext cx="2932113"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804197" y="4873762"/>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4A0F0B9-B198-4467-8481-337D4552AC07}" type="datetime1">
              <a:rPr lang="en-US" smtClean="0"/>
              <a:t>7/23/2024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5A7E8C0-DCD6-4618-824E-E5B47E37F774}" type="datetime1">
              <a:rPr lang="en-US" smtClean="0"/>
              <a:t>7/23/2024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2C6133B-A04A-40C7-999B-6B964B69F57E}" type="datetime1">
              <a:rPr lang="en-US" smtClean="0"/>
              <a:t>7/23/2024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D466FB9-D28B-49B1-96AA-2DC4A0B82672}" type="datetime1">
              <a:rPr lang="en-US" smtClean="0"/>
              <a:t>7/23/2024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854532" y="4464028"/>
            <a:ext cx="9144000" cy="1641490"/>
          </a:xfrm>
        </p:spPr>
        <p:txBody>
          <a:bodyPr wrap="none"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p>
        </p:txBody>
      </p:sp>
      <p:sp>
        <p:nvSpPr>
          <p:cNvPr id="8" name="Subtitle 2"/>
          <p:cNvSpPr>
            <a:spLocks noGrp="1"/>
          </p:cNvSpPr>
          <p:nvPr>
            <p:ph type="subTitle" idx="1"/>
          </p:nvPr>
        </p:nvSpPr>
        <p:spPr>
          <a:xfrm>
            <a:off x="854532" y="3693674"/>
            <a:ext cx="9144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6763742-95DB-4727-9E2D-E67133874C57}" type="datetime1">
              <a:rPr lang="en-US" smtClean="0"/>
              <a:t>7/23/2024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20000" y="1825625"/>
            <a:ext cx="502521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19840" y="1825625"/>
            <a:ext cx="503396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8F4C757-AC18-4BD4-B58D-C09C7F56266E}" type="datetime1">
              <a:rPr lang="en-US" smtClean="0"/>
              <a:t>7/23/2024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20000" y="2505075"/>
            <a:ext cx="50252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6" name="Content Placeholder 5"/>
          <p:cNvSpPr>
            <a:spLocks noGrp="1"/>
          </p:cNvSpPr>
          <p:nvPr>
            <p:ph sz="quarter" idx="4"/>
          </p:nvPr>
        </p:nvSpPr>
        <p:spPr>
          <a:xfrm>
            <a:off x="6319840" y="2505075"/>
            <a:ext cx="503554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5A06CBA-D419-41FA-8B3E-D17E24A5F335}" type="datetime1">
              <a:rPr lang="en-US" smtClean="0"/>
              <a:t>7/23/2024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624B8EF-695A-4D91-86E6-BD3ABF986DC6}" type="datetime1">
              <a:rPr lang="en-US" smtClean="0"/>
              <a:t>7/23/2024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E49A1DA-1075-4AB6-9AFC-9045E23C9F15}" type="datetime1">
              <a:rPr lang="en-US" smtClean="0"/>
              <a:t>7/23/2024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0423360-0F07-4AD4-AAF8-61579BDE5A02}" type="datetime1">
              <a:rPr lang="en-US" smtClean="0"/>
              <a:t>7/23/2024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135D3E4-AEF6-4C0D-955F-4975ADE12833}" type="datetime1">
              <a:rPr lang="en-US" smtClean="0"/>
              <a:t>7/23/2024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F096B060-2D6F-430E-A017-FCCC5AF2AC19}" type="datetime1">
              <a:rPr lang="en-US" smtClean="0"/>
              <a:t>7/23/2024</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jpeg"/><Relationship Id="rId7" Type="http://schemas.openxmlformats.org/officeDocument/2006/relationships/diagramColors" Target="../diagrams/colors1.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Picture 4" descr="up close image of waves">
            <a:extLst>
              <a:ext uri="{FF2B5EF4-FFF2-40B4-BE49-F238E27FC236}">
                <a16:creationId xmlns:a16="http://schemas.microsoft.com/office/drawing/2014/main" id="{9648A932-5E17-4859-9FE3-70EB96EA5C70}"/>
              </a:ext>
            </a:extLst>
          </p:cNvPr>
          <p:cNvPicPr>
            <a:picLocks noChangeAspect="1"/>
          </p:cNvPicPr>
          <p:nvPr/>
        </p:nvPicPr>
        <p:blipFill rotWithShape="1">
          <a:blip r:embed="rId3">
            <a:alphaModFix amt="41000"/>
          </a:blip>
          <a:srcRect l="9091" t="3462" b="19929"/>
          <a:stretch/>
        </p:blipFill>
        <p:spPr>
          <a:xfrm>
            <a:off x="20" y="1"/>
            <a:ext cx="12191980" cy="6858000"/>
          </a:xfrm>
          <a:prstGeom prst="rect">
            <a:avLst/>
          </a:prstGeom>
        </p:spPr>
      </p:pic>
      <p:sp>
        <p:nvSpPr>
          <p:cNvPr id="3" name="Subtitle 2">
            <a:extLst>
              <a:ext uri="{FF2B5EF4-FFF2-40B4-BE49-F238E27FC236}">
                <a16:creationId xmlns:a16="http://schemas.microsoft.com/office/drawing/2014/main" id="{516A0C15-5BB2-41A2-BD46-E18F635D59B0}"/>
              </a:ext>
            </a:extLst>
          </p:cNvPr>
          <p:cNvSpPr>
            <a:spLocks noGrp="1"/>
          </p:cNvSpPr>
          <p:nvPr>
            <p:ph type="subTitle" idx="1"/>
          </p:nvPr>
        </p:nvSpPr>
        <p:spPr>
          <a:xfrm>
            <a:off x="2209799" y="3694375"/>
            <a:ext cx="9144000" cy="754025"/>
          </a:xfrm>
        </p:spPr>
        <p:txBody>
          <a:bodyPr>
            <a:normAutofit/>
          </a:bodyPr>
          <a:lstStyle/>
          <a:p>
            <a:r>
              <a:rPr lang="en-US" dirty="0"/>
              <a:t>By: Jim Lao, Mark Olson, And Krishna </a:t>
            </a:r>
            <a:r>
              <a:rPr lang="en-US" dirty="0" err="1"/>
              <a:t>Pandari</a:t>
            </a:r>
            <a:endParaRPr lang="en-US" dirty="0"/>
          </a:p>
        </p:txBody>
      </p:sp>
      <p:sp>
        <p:nvSpPr>
          <p:cNvPr id="2" name="Title 1">
            <a:extLst>
              <a:ext uri="{FF2B5EF4-FFF2-40B4-BE49-F238E27FC236}">
                <a16:creationId xmlns:a16="http://schemas.microsoft.com/office/drawing/2014/main" id="{AF6636B6-A233-459A-95E5-DFBD46F360BC}"/>
              </a:ext>
            </a:extLst>
          </p:cNvPr>
          <p:cNvSpPr>
            <a:spLocks noGrp="1"/>
          </p:cNvSpPr>
          <p:nvPr>
            <p:ph type="ctrTitle"/>
          </p:nvPr>
        </p:nvSpPr>
        <p:spPr>
          <a:xfrm>
            <a:off x="2063496" y="1931140"/>
            <a:ext cx="9144000" cy="1641490"/>
          </a:xfrm>
        </p:spPr>
        <p:txBody>
          <a:bodyPr>
            <a:normAutofit fontScale="90000"/>
          </a:bodyPr>
          <a:lstStyle/>
          <a:p>
            <a:r>
              <a:rPr lang="en-US" sz="6600" dirty="0"/>
              <a:t>Vacation Rental Property Finder </a:t>
            </a:r>
            <a:br>
              <a:rPr lang="en-US" sz="6600" dirty="0"/>
            </a:br>
            <a:r>
              <a:rPr lang="en-US" sz="6600" dirty="0"/>
              <a:t>In South FL</a:t>
            </a:r>
          </a:p>
        </p:txBody>
      </p:sp>
    </p:spTree>
    <p:extLst>
      <p:ext uri="{BB962C8B-B14F-4D97-AF65-F5344CB8AC3E}">
        <p14:creationId xmlns:p14="http://schemas.microsoft.com/office/powerpoint/2010/main" val="35497506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555D1-6390-7088-DB24-69922B826B3E}"/>
              </a:ext>
            </a:extLst>
          </p:cNvPr>
          <p:cNvSpPr>
            <a:spLocks noGrp="1"/>
          </p:cNvSpPr>
          <p:nvPr>
            <p:ph type="title"/>
          </p:nvPr>
        </p:nvSpPr>
        <p:spPr/>
        <p:txBody>
          <a:bodyPr/>
          <a:lstStyle/>
          <a:p>
            <a:r>
              <a:rPr lang="en-US" dirty="0"/>
              <a:t>Top 10 Rental Locations</a:t>
            </a:r>
          </a:p>
        </p:txBody>
      </p:sp>
      <p:pic>
        <p:nvPicPr>
          <p:cNvPr id="13" name="Content Placeholder 12">
            <a:extLst>
              <a:ext uri="{FF2B5EF4-FFF2-40B4-BE49-F238E27FC236}">
                <a16:creationId xmlns:a16="http://schemas.microsoft.com/office/drawing/2014/main" id="{197DB528-B1F7-91E2-531F-5AAD9F438939}"/>
              </a:ext>
            </a:extLst>
          </p:cNvPr>
          <p:cNvPicPr>
            <a:picLocks noGrp="1" noChangeAspect="1"/>
          </p:cNvPicPr>
          <p:nvPr>
            <p:ph sz="half" idx="2"/>
          </p:nvPr>
        </p:nvPicPr>
        <p:blipFill>
          <a:blip r:embed="rId2"/>
          <a:stretch>
            <a:fillRect/>
          </a:stretch>
        </p:blipFill>
        <p:spPr>
          <a:xfrm>
            <a:off x="6319838" y="2222091"/>
            <a:ext cx="5807660" cy="3140084"/>
          </a:xfrm>
        </p:spPr>
      </p:pic>
      <p:pic>
        <p:nvPicPr>
          <p:cNvPr id="17" name="Content Placeholder 16">
            <a:extLst>
              <a:ext uri="{FF2B5EF4-FFF2-40B4-BE49-F238E27FC236}">
                <a16:creationId xmlns:a16="http://schemas.microsoft.com/office/drawing/2014/main" id="{8002DD30-1D52-A655-2468-CF210EF2FD4C}"/>
              </a:ext>
            </a:extLst>
          </p:cNvPr>
          <p:cNvPicPr>
            <a:picLocks noGrp="1" noChangeAspect="1"/>
          </p:cNvPicPr>
          <p:nvPr>
            <p:ph sz="half" idx="1"/>
          </p:nvPr>
        </p:nvPicPr>
        <p:blipFill>
          <a:blip r:embed="rId3"/>
          <a:stretch>
            <a:fillRect/>
          </a:stretch>
        </p:blipFill>
        <p:spPr>
          <a:xfrm>
            <a:off x="228559" y="2189284"/>
            <a:ext cx="5523312" cy="3172891"/>
          </a:xfrm>
        </p:spPr>
      </p:pic>
    </p:spTree>
    <p:extLst>
      <p:ext uri="{BB962C8B-B14F-4D97-AF65-F5344CB8AC3E}">
        <p14:creationId xmlns:p14="http://schemas.microsoft.com/office/powerpoint/2010/main" val="6385062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418201-4A60-68DB-795A-EA3F962F1EC4}"/>
              </a:ext>
            </a:extLst>
          </p:cNvPr>
          <p:cNvSpPr>
            <a:spLocks noGrp="1"/>
          </p:cNvSpPr>
          <p:nvPr>
            <p:ph type="title"/>
          </p:nvPr>
        </p:nvSpPr>
        <p:spPr/>
        <p:txBody>
          <a:bodyPr>
            <a:normAutofit/>
          </a:bodyPr>
          <a:lstStyle/>
          <a:p>
            <a:r>
              <a:rPr lang="en-US" dirty="0"/>
              <a:t>Project Overview</a:t>
            </a:r>
          </a:p>
        </p:txBody>
      </p:sp>
      <p:sp>
        <p:nvSpPr>
          <p:cNvPr id="3" name="Content Placeholder 2">
            <a:extLst>
              <a:ext uri="{FF2B5EF4-FFF2-40B4-BE49-F238E27FC236}">
                <a16:creationId xmlns:a16="http://schemas.microsoft.com/office/drawing/2014/main" id="{749B6126-B40E-53AE-8630-112801B7A29E}"/>
              </a:ext>
            </a:extLst>
          </p:cNvPr>
          <p:cNvSpPr>
            <a:spLocks noGrp="1"/>
          </p:cNvSpPr>
          <p:nvPr>
            <p:ph idx="1"/>
          </p:nvPr>
        </p:nvSpPr>
        <p:spPr/>
        <p:txBody>
          <a:bodyPr/>
          <a:lstStyle/>
          <a:p>
            <a:r>
              <a:rPr lang="en-US" dirty="0"/>
              <a:t>The Vacation rental property finder/comparison tool aims to assist users in finding and comparing rental properties for their stays. Whether planning a getaway or relocating, users can explore available properties, filter based on preferences, and visualize essential information.</a:t>
            </a:r>
          </a:p>
          <a:p>
            <a:r>
              <a:rPr lang="en-US" dirty="0"/>
              <a:t>With an emphasis on the data visualization track.</a:t>
            </a:r>
          </a:p>
          <a:p>
            <a:endParaRPr lang="en-US" dirty="0"/>
          </a:p>
        </p:txBody>
      </p:sp>
    </p:spTree>
    <p:extLst>
      <p:ext uri="{BB962C8B-B14F-4D97-AF65-F5344CB8AC3E}">
        <p14:creationId xmlns:p14="http://schemas.microsoft.com/office/powerpoint/2010/main" val="39487980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descr="up close image of waves">
            <a:extLst>
              <a:ext uri="{FF2B5EF4-FFF2-40B4-BE49-F238E27FC236}">
                <a16:creationId xmlns:a16="http://schemas.microsoft.com/office/drawing/2014/main" id="{692B3DD6-F115-484E-A49B-A9F70B6E8A2E}"/>
              </a:ext>
            </a:extLst>
          </p:cNvPr>
          <p:cNvPicPr>
            <a:picLocks noChangeAspect="1"/>
          </p:cNvPicPr>
          <p:nvPr/>
        </p:nvPicPr>
        <p:blipFill rotWithShape="1">
          <a:blip r:embed="rId3">
            <a:alphaModFix amt="25000"/>
          </a:blip>
          <a:srcRect b="15730"/>
          <a:stretch/>
        </p:blipFill>
        <p:spPr>
          <a:xfrm>
            <a:off x="20" y="1"/>
            <a:ext cx="12191980" cy="6858000"/>
          </a:xfrm>
          <a:prstGeom prst="rect">
            <a:avLst/>
          </a:prstGeom>
        </p:spPr>
      </p:pic>
      <p:sp>
        <p:nvSpPr>
          <p:cNvPr id="2" name="Title 1">
            <a:extLst>
              <a:ext uri="{FF2B5EF4-FFF2-40B4-BE49-F238E27FC236}">
                <a16:creationId xmlns:a16="http://schemas.microsoft.com/office/drawing/2014/main" id="{3312E85E-DDC7-4684-AF8D-342EF677FB0D}"/>
              </a:ext>
            </a:extLst>
          </p:cNvPr>
          <p:cNvSpPr>
            <a:spLocks noGrp="1"/>
          </p:cNvSpPr>
          <p:nvPr>
            <p:ph type="title"/>
          </p:nvPr>
        </p:nvSpPr>
        <p:spPr>
          <a:xfrm>
            <a:off x="838200" y="365125"/>
            <a:ext cx="10515600" cy="1325563"/>
          </a:xfrm>
        </p:spPr>
        <p:txBody>
          <a:bodyPr>
            <a:normAutofit/>
          </a:bodyPr>
          <a:lstStyle/>
          <a:p>
            <a:r>
              <a:rPr lang="en-US" dirty="0"/>
              <a:t>Data Gathering</a:t>
            </a:r>
          </a:p>
        </p:txBody>
      </p:sp>
      <p:graphicFrame>
        <p:nvGraphicFramePr>
          <p:cNvPr id="9" name="Content Placeholder 4" descr="hexagon timeline SmartArt&#10;">
            <a:extLst>
              <a:ext uri="{FF2B5EF4-FFF2-40B4-BE49-F238E27FC236}">
                <a16:creationId xmlns:a16="http://schemas.microsoft.com/office/drawing/2014/main" id="{CDAA796B-5E0C-4784-AC0C-18E4FB5F19E6}"/>
              </a:ext>
            </a:extLst>
          </p:cNvPr>
          <p:cNvGraphicFramePr>
            <a:graphicFrameLocks noGrp="1"/>
          </p:cNvGraphicFramePr>
          <p:nvPr>
            <p:ph idx="1"/>
            <p:extLst>
              <p:ext uri="{D42A27DB-BD31-4B8C-83A1-F6EECF244321}">
                <p14:modId xmlns:p14="http://schemas.microsoft.com/office/powerpoint/2010/main" val="2946286281"/>
              </p:ext>
            </p:extLst>
          </p:nvPr>
        </p:nvGraphicFramePr>
        <p:xfrm>
          <a:off x="1120000" y="1825625"/>
          <a:ext cx="102338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6929576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AF41CE-0EF2-C2A3-D96B-D648E01AE37A}"/>
              </a:ext>
            </a:extLst>
          </p:cNvPr>
          <p:cNvSpPr>
            <a:spLocks noGrp="1"/>
          </p:cNvSpPr>
          <p:nvPr>
            <p:ph type="title"/>
          </p:nvPr>
        </p:nvSpPr>
        <p:spPr/>
        <p:txBody>
          <a:bodyPr/>
          <a:lstStyle/>
          <a:p>
            <a:r>
              <a:rPr lang="en-US" dirty="0"/>
              <a:t>Discuss </a:t>
            </a:r>
            <a:r>
              <a:rPr lang="en-US"/>
              <a:t>Web Scraping</a:t>
            </a:r>
            <a:endParaRPr lang="en-US" dirty="0"/>
          </a:p>
        </p:txBody>
      </p:sp>
      <p:sp>
        <p:nvSpPr>
          <p:cNvPr id="4" name="Text Placeholder 3">
            <a:extLst>
              <a:ext uri="{FF2B5EF4-FFF2-40B4-BE49-F238E27FC236}">
                <a16:creationId xmlns:a16="http://schemas.microsoft.com/office/drawing/2014/main" id="{4C221CD7-CB4A-0D2D-ACCD-3ED118320230}"/>
              </a:ext>
            </a:extLst>
          </p:cNvPr>
          <p:cNvSpPr>
            <a:spLocks noGrp="1"/>
          </p:cNvSpPr>
          <p:nvPr>
            <p:ph type="body" idx="1"/>
          </p:nvPr>
        </p:nvSpPr>
        <p:spPr/>
        <p:txBody>
          <a:bodyPr/>
          <a:lstStyle/>
          <a:p>
            <a:r>
              <a:rPr lang="en-US" dirty="0"/>
              <a:t>Web Scraping</a:t>
            </a:r>
          </a:p>
        </p:txBody>
      </p:sp>
      <p:sp>
        <p:nvSpPr>
          <p:cNvPr id="5" name="Content Placeholder 4">
            <a:extLst>
              <a:ext uri="{FF2B5EF4-FFF2-40B4-BE49-F238E27FC236}">
                <a16:creationId xmlns:a16="http://schemas.microsoft.com/office/drawing/2014/main" id="{6412D124-D8F3-CBFB-E895-CB1AC9007F4D}"/>
              </a:ext>
            </a:extLst>
          </p:cNvPr>
          <p:cNvSpPr>
            <a:spLocks noGrp="1"/>
          </p:cNvSpPr>
          <p:nvPr>
            <p:ph sz="half" idx="2"/>
          </p:nvPr>
        </p:nvSpPr>
        <p:spPr/>
        <p:txBody>
          <a:bodyPr/>
          <a:lstStyle/>
          <a:p>
            <a:endParaRPr lang="en-US"/>
          </a:p>
        </p:txBody>
      </p:sp>
      <p:sp>
        <p:nvSpPr>
          <p:cNvPr id="6" name="Text Placeholder 5">
            <a:extLst>
              <a:ext uri="{FF2B5EF4-FFF2-40B4-BE49-F238E27FC236}">
                <a16:creationId xmlns:a16="http://schemas.microsoft.com/office/drawing/2014/main" id="{E7362DB9-516B-F8D9-7F65-A6D17B140EC8}"/>
              </a:ext>
            </a:extLst>
          </p:cNvPr>
          <p:cNvSpPr>
            <a:spLocks noGrp="1"/>
          </p:cNvSpPr>
          <p:nvPr>
            <p:ph type="body" sz="quarter" idx="3"/>
          </p:nvPr>
        </p:nvSpPr>
        <p:spPr/>
        <p:txBody>
          <a:bodyPr/>
          <a:lstStyle/>
          <a:p>
            <a:endParaRPr lang="en-US" dirty="0"/>
          </a:p>
        </p:txBody>
      </p:sp>
      <p:sp>
        <p:nvSpPr>
          <p:cNvPr id="7" name="Content Placeholder 6">
            <a:extLst>
              <a:ext uri="{FF2B5EF4-FFF2-40B4-BE49-F238E27FC236}">
                <a16:creationId xmlns:a16="http://schemas.microsoft.com/office/drawing/2014/main" id="{4708F779-2C4D-4424-9435-F2620C75AB43}"/>
              </a:ext>
            </a:extLst>
          </p:cNvPr>
          <p:cNvSpPr>
            <a:spLocks noGrp="1"/>
          </p:cNvSpPr>
          <p:nvPr>
            <p:ph sz="quarter" idx="4"/>
          </p:nvPr>
        </p:nvSpPr>
        <p:spPr/>
        <p:txBody>
          <a:bodyPr/>
          <a:lstStyle/>
          <a:p>
            <a:endParaRPr lang="en-US" dirty="0"/>
          </a:p>
        </p:txBody>
      </p:sp>
    </p:spTree>
    <p:extLst>
      <p:ext uri="{BB962C8B-B14F-4D97-AF65-F5344CB8AC3E}">
        <p14:creationId xmlns:p14="http://schemas.microsoft.com/office/powerpoint/2010/main" val="25967672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AF41CE-0EF2-C2A3-D96B-D648E01AE37A}"/>
              </a:ext>
            </a:extLst>
          </p:cNvPr>
          <p:cNvSpPr>
            <a:spLocks noGrp="1"/>
          </p:cNvSpPr>
          <p:nvPr>
            <p:ph type="title"/>
          </p:nvPr>
        </p:nvSpPr>
        <p:spPr/>
        <p:txBody>
          <a:bodyPr/>
          <a:lstStyle/>
          <a:p>
            <a:r>
              <a:rPr lang="en-US" dirty="0"/>
              <a:t>Data tables /  Storage</a:t>
            </a:r>
          </a:p>
        </p:txBody>
      </p:sp>
      <p:sp>
        <p:nvSpPr>
          <p:cNvPr id="6" name="Text Placeholder 5">
            <a:extLst>
              <a:ext uri="{FF2B5EF4-FFF2-40B4-BE49-F238E27FC236}">
                <a16:creationId xmlns:a16="http://schemas.microsoft.com/office/drawing/2014/main" id="{E7362DB9-516B-F8D9-7F65-A6D17B140EC8}"/>
              </a:ext>
            </a:extLst>
          </p:cNvPr>
          <p:cNvSpPr>
            <a:spLocks noGrp="1"/>
          </p:cNvSpPr>
          <p:nvPr>
            <p:ph idx="1"/>
          </p:nvPr>
        </p:nvSpPr>
        <p:spPr/>
        <p:txBody>
          <a:bodyPr/>
          <a:lstStyle/>
          <a:p>
            <a:r>
              <a:rPr lang="en-US" dirty="0"/>
              <a:t>Once the data has been scraped from the Airbnb and VRBO Web Pages we begin the data cleaning process</a:t>
            </a:r>
          </a:p>
          <a:p>
            <a:r>
              <a:rPr lang="en-US" dirty="0"/>
              <a:t>We viewed the data and only kept any relevant data for analysis and data visualizations as needed.</a:t>
            </a:r>
          </a:p>
          <a:p>
            <a:r>
              <a:rPr lang="en-US" dirty="0"/>
              <a:t>Once we had the data cleaned and workable we merged the two datasets together and moved them into one table so the data isn’t stored in multiple tables. So when we create new data tables or views everything is stored in one source table.</a:t>
            </a:r>
          </a:p>
        </p:txBody>
      </p:sp>
    </p:spTree>
    <p:extLst>
      <p:ext uri="{BB962C8B-B14F-4D97-AF65-F5344CB8AC3E}">
        <p14:creationId xmlns:p14="http://schemas.microsoft.com/office/powerpoint/2010/main" val="8138156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555D1-6390-7088-DB24-69922B826B3E}"/>
              </a:ext>
            </a:extLst>
          </p:cNvPr>
          <p:cNvSpPr>
            <a:spLocks noGrp="1"/>
          </p:cNvSpPr>
          <p:nvPr>
            <p:ph type="title"/>
          </p:nvPr>
        </p:nvSpPr>
        <p:spPr/>
        <p:txBody>
          <a:bodyPr/>
          <a:lstStyle/>
          <a:p>
            <a:r>
              <a:rPr lang="en-US" dirty="0"/>
              <a:t>Flask API server / Web frontend</a:t>
            </a:r>
          </a:p>
        </p:txBody>
      </p:sp>
      <p:sp>
        <p:nvSpPr>
          <p:cNvPr id="4" name="Text Placeholder 3">
            <a:extLst>
              <a:ext uri="{FF2B5EF4-FFF2-40B4-BE49-F238E27FC236}">
                <a16:creationId xmlns:a16="http://schemas.microsoft.com/office/drawing/2014/main" id="{E7581403-96E9-5443-1B24-5047F4DFA3FE}"/>
              </a:ext>
            </a:extLst>
          </p:cNvPr>
          <p:cNvSpPr>
            <a:spLocks noGrp="1"/>
          </p:cNvSpPr>
          <p:nvPr>
            <p:ph type="body" idx="1"/>
          </p:nvPr>
        </p:nvSpPr>
        <p:spPr/>
        <p:txBody>
          <a:bodyPr/>
          <a:lstStyle/>
          <a:p>
            <a:r>
              <a:rPr lang="en-US" dirty="0"/>
              <a:t>Backend</a:t>
            </a:r>
          </a:p>
        </p:txBody>
      </p:sp>
      <p:sp>
        <p:nvSpPr>
          <p:cNvPr id="5" name="Content Placeholder 4">
            <a:extLst>
              <a:ext uri="{FF2B5EF4-FFF2-40B4-BE49-F238E27FC236}">
                <a16:creationId xmlns:a16="http://schemas.microsoft.com/office/drawing/2014/main" id="{23172704-2896-4FD9-EEFF-A4C8D383341B}"/>
              </a:ext>
            </a:extLst>
          </p:cNvPr>
          <p:cNvSpPr>
            <a:spLocks noGrp="1"/>
          </p:cNvSpPr>
          <p:nvPr>
            <p:ph sz="half" idx="2"/>
          </p:nvPr>
        </p:nvSpPr>
        <p:spPr/>
        <p:txBody>
          <a:bodyPr>
            <a:normAutofit fontScale="70000" lnSpcReduction="20000"/>
          </a:bodyPr>
          <a:lstStyle/>
          <a:p>
            <a:pPr marL="0" indent="0">
              <a:buNone/>
            </a:pPr>
            <a:r>
              <a:rPr lang="en-US" dirty="0"/>
              <a:t>Three FLASK API endpoints</a:t>
            </a:r>
          </a:p>
          <a:p>
            <a:pPr marL="0" indent="0">
              <a:buNone/>
            </a:pPr>
            <a:r>
              <a:rPr lang="en-US" sz="2200" dirty="0"/>
              <a:t>    </a:t>
            </a:r>
            <a:r>
              <a:rPr lang="en-US" sz="2300" dirty="0"/>
              <a:t>1.  index/</a:t>
            </a:r>
          </a:p>
          <a:p>
            <a:pPr lvl="1"/>
            <a:r>
              <a:rPr lang="en-US" sz="1800" dirty="0"/>
              <a:t>Parameters: none</a:t>
            </a:r>
          </a:p>
          <a:p>
            <a:pPr lvl="1"/>
            <a:r>
              <a:rPr lang="en-US" sz="1800" dirty="0"/>
              <a:t>Result: Loads the Frontend ( renders index.html )</a:t>
            </a:r>
          </a:p>
          <a:p>
            <a:pPr marL="0" indent="0">
              <a:buNone/>
            </a:pPr>
            <a:r>
              <a:rPr lang="en-US" sz="2200" dirty="0"/>
              <a:t>    </a:t>
            </a:r>
            <a:r>
              <a:rPr lang="en-US" sz="2300" dirty="0"/>
              <a:t>2.  </a:t>
            </a:r>
            <a:r>
              <a:rPr lang="en-US" sz="2300" dirty="0" err="1"/>
              <a:t>get_properties</a:t>
            </a:r>
            <a:r>
              <a:rPr lang="en-US" sz="2300" dirty="0"/>
              <a:t>()</a:t>
            </a:r>
          </a:p>
          <a:p>
            <a:pPr lvl="1"/>
            <a:r>
              <a:rPr lang="en-US" sz="1800" dirty="0"/>
              <a:t>Parameters: destination, </a:t>
            </a:r>
            <a:r>
              <a:rPr lang="en-US" sz="1800" dirty="0" err="1"/>
              <a:t>min_price</a:t>
            </a:r>
            <a:r>
              <a:rPr lang="en-US" sz="1800" dirty="0"/>
              <a:t>, </a:t>
            </a:r>
            <a:r>
              <a:rPr lang="en-US" sz="1800" dirty="0" err="1"/>
              <a:t>max_price</a:t>
            </a:r>
            <a:r>
              <a:rPr lang="en-US" sz="1800" dirty="0"/>
              <a:t>,</a:t>
            </a:r>
            <a:br>
              <a:rPr lang="en-US" sz="1800" dirty="0"/>
            </a:br>
            <a:r>
              <a:rPr lang="en-US" sz="1800" dirty="0"/>
              <a:t>                          bedrooms, bathrooms</a:t>
            </a:r>
          </a:p>
          <a:p>
            <a:pPr lvl="1"/>
            <a:r>
              <a:rPr lang="en-US" sz="1800" dirty="0"/>
              <a:t>Returns: </a:t>
            </a:r>
            <a:r>
              <a:rPr lang="en-US" sz="1800" dirty="0" err="1"/>
              <a:t>json</a:t>
            </a:r>
            <a:r>
              <a:rPr lang="en-US" sz="1800" dirty="0"/>
              <a:t> list of dictionaries containing</a:t>
            </a:r>
            <a:br>
              <a:rPr lang="en-US" sz="1800" dirty="0"/>
            </a:br>
            <a:r>
              <a:rPr lang="en-US" sz="1800" dirty="0"/>
              <a:t>                  property details</a:t>
            </a:r>
          </a:p>
          <a:p>
            <a:pPr marL="0" indent="0">
              <a:buNone/>
            </a:pPr>
            <a:r>
              <a:rPr lang="en-US" sz="2200" dirty="0"/>
              <a:t>    </a:t>
            </a:r>
            <a:r>
              <a:rPr lang="en-US" sz="2300" dirty="0"/>
              <a:t>3.  </a:t>
            </a:r>
            <a:r>
              <a:rPr lang="en-US" sz="2300" dirty="0" err="1"/>
              <a:t>get_destinations</a:t>
            </a:r>
            <a:r>
              <a:rPr lang="en-US" sz="2300" dirty="0"/>
              <a:t>()</a:t>
            </a:r>
          </a:p>
          <a:p>
            <a:pPr lvl="1"/>
            <a:r>
              <a:rPr lang="en-US" sz="1800" dirty="0"/>
              <a:t>Parameters: none</a:t>
            </a:r>
          </a:p>
          <a:p>
            <a:pPr lvl="1"/>
            <a:r>
              <a:rPr lang="en-US" sz="1800" dirty="0"/>
              <a:t>Returns: </a:t>
            </a:r>
            <a:r>
              <a:rPr lang="en-US" sz="1800" dirty="0" err="1"/>
              <a:t>json</a:t>
            </a:r>
            <a:r>
              <a:rPr lang="en-US" sz="1800" dirty="0"/>
              <a:t> list of city location names</a:t>
            </a:r>
          </a:p>
          <a:p>
            <a:pPr lvl="1"/>
            <a:endParaRPr lang="en-US" sz="1500" dirty="0"/>
          </a:p>
          <a:p>
            <a:pPr marL="0" indent="0">
              <a:buNone/>
            </a:pPr>
            <a:r>
              <a:rPr lang="en-US" dirty="0" err="1"/>
              <a:t>SQLAlchemy</a:t>
            </a:r>
            <a:r>
              <a:rPr lang="en-US" dirty="0"/>
              <a:t> Interface to PostgreSQL</a:t>
            </a:r>
          </a:p>
          <a:p>
            <a:pPr lvl="1"/>
            <a:r>
              <a:rPr lang="en-US" sz="1800" dirty="0"/>
              <a:t>Data Mapping</a:t>
            </a:r>
          </a:p>
          <a:p>
            <a:pPr lvl="1"/>
            <a:r>
              <a:rPr lang="en-US" sz="1800" dirty="0"/>
              <a:t>SQL calls</a:t>
            </a:r>
          </a:p>
          <a:p>
            <a:endParaRPr lang="en-US" dirty="0"/>
          </a:p>
        </p:txBody>
      </p:sp>
      <p:sp>
        <p:nvSpPr>
          <p:cNvPr id="6" name="Text Placeholder 5">
            <a:extLst>
              <a:ext uri="{FF2B5EF4-FFF2-40B4-BE49-F238E27FC236}">
                <a16:creationId xmlns:a16="http://schemas.microsoft.com/office/drawing/2014/main" id="{DB3DE9CB-208E-57C7-7FFE-0372EFA4FC00}"/>
              </a:ext>
            </a:extLst>
          </p:cNvPr>
          <p:cNvSpPr>
            <a:spLocks noGrp="1"/>
          </p:cNvSpPr>
          <p:nvPr>
            <p:ph type="body" sz="quarter" idx="3"/>
          </p:nvPr>
        </p:nvSpPr>
        <p:spPr/>
        <p:txBody>
          <a:bodyPr/>
          <a:lstStyle/>
          <a:p>
            <a:r>
              <a:rPr lang="en-US" dirty="0"/>
              <a:t>Frontend</a:t>
            </a:r>
          </a:p>
        </p:txBody>
      </p:sp>
      <p:sp>
        <p:nvSpPr>
          <p:cNvPr id="7" name="Content Placeholder 6">
            <a:extLst>
              <a:ext uri="{FF2B5EF4-FFF2-40B4-BE49-F238E27FC236}">
                <a16:creationId xmlns:a16="http://schemas.microsoft.com/office/drawing/2014/main" id="{2ACDB92D-A1D0-6777-FF24-A47A5249F623}"/>
              </a:ext>
            </a:extLst>
          </p:cNvPr>
          <p:cNvSpPr>
            <a:spLocks noGrp="1"/>
          </p:cNvSpPr>
          <p:nvPr>
            <p:ph sz="quarter" idx="4"/>
          </p:nvPr>
        </p:nvSpPr>
        <p:spPr/>
        <p:txBody>
          <a:bodyPr>
            <a:normAutofit fontScale="70000" lnSpcReduction="20000"/>
          </a:bodyPr>
          <a:lstStyle/>
          <a:p>
            <a:pPr marL="0" indent="0">
              <a:buNone/>
            </a:pPr>
            <a:r>
              <a:rPr lang="en-US" dirty="0"/>
              <a:t>HTML</a:t>
            </a:r>
          </a:p>
          <a:p>
            <a:pPr lvl="1"/>
            <a:r>
              <a:rPr lang="en-US" sz="1800" dirty="0"/>
              <a:t>Main structure of the web page</a:t>
            </a:r>
          </a:p>
          <a:p>
            <a:pPr lvl="1"/>
            <a:r>
              <a:rPr lang="en-US" sz="1800" dirty="0"/>
              <a:t>Selection controls</a:t>
            </a:r>
          </a:p>
          <a:p>
            <a:pPr lvl="1"/>
            <a:r>
              <a:rPr lang="en-US" sz="1800" dirty="0"/>
              <a:t>Fetch button … triggers </a:t>
            </a:r>
            <a:r>
              <a:rPr lang="en-US" sz="1800" dirty="0" err="1"/>
              <a:t>Javascript</a:t>
            </a:r>
            <a:endParaRPr lang="en-US" sz="1800" dirty="0"/>
          </a:p>
          <a:p>
            <a:pPr lvl="1"/>
            <a:endParaRPr lang="en-US" sz="1600" dirty="0"/>
          </a:p>
          <a:p>
            <a:pPr marL="0" indent="0">
              <a:buNone/>
            </a:pPr>
            <a:r>
              <a:rPr lang="en-US" dirty="0"/>
              <a:t>Leaflet / SweetAlert2</a:t>
            </a:r>
          </a:p>
          <a:p>
            <a:pPr lvl="1"/>
            <a:r>
              <a:rPr lang="en-US" sz="1800" dirty="0"/>
              <a:t>Map Background (tiles) Layer</a:t>
            </a:r>
          </a:p>
          <a:p>
            <a:pPr lvl="1"/>
            <a:r>
              <a:rPr lang="en-US" sz="1800" dirty="0"/>
              <a:t>Markers with Popups</a:t>
            </a:r>
          </a:p>
          <a:p>
            <a:pPr marL="457200" lvl="1" indent="0">
              <a:buNone/>
            </a:pPr>
            <a:endParaRPr lang="en-US" sz="1600" dirty="0"/>
          </a:p>
          <a:p>
            <a:pPr marL="0" indent="0">
              <a:buNone/>
            </a:pPr>
            <a:r>
              <a:rPr lang="en-US" dirty="0"/>
              <a:t>JavaScript</a:t>
            </a:r>
          </a:p>
          <a:p>
            <a:pPr marL="457200" lvl="1" indent="0">
              <a:buNone/>
            </a:pPr>
            <a:r>
              <a:rPr lang="en-US" sz="2300" dirty="0"/>
              <a:t>1.  Initial page load</a:t>
            </a:r>
          </a:p>
          <a:p>
            <a:pPr lvl="2"/>
            <a:r>
              <a:rPr lang="en-US" sz="1800" dirty="0"/>
              <a:t>Loads Leaflet map background</a:t>
            </a:r>
          </a:p>
          <a:p>
            <a:pPr lvl="2"/>
            <a:r>
              <a:rPr lang="en-US" sz="1800" dirty="0"/>
              <a:t>API call  to  </a:t>
            </a:r>
            <a:r>
              <a:rPr lang="en-US" sz="1800" dirty="0" err="1"/>
              <a:t>get_properties</a:t>
            </a:r>
            <a:r>
              <a:rPr lang="en-US" sz="1800" dirty="0"/>
              <a:t>()  &amp;  map markers</a:t>
            </a:r>
          </a:p>
          <a:p>
            <a:pPr lvl="2"/>
            <a:r>
              <a:rPr lang="en-US" sz="1800" dirty="0"/>
              <a:t>API call  to  </a:t>
            </a:r>
            <a:r>
              <a:rPr lang="en-US" sz="1800" dirty="0" err="1"/>
              <a:t>get_destination</a:t>
            </a:r>
            <a:r>
              <a:rPr lang="en-US" sz="1800" dirty="0"/>
              <a:t>()  &amp;  drop-down</a:t>
            </a:r>
          </a:p>
          <a:p>
            <a:pPr marL="457200" lvl="1" indent="0">
              <a:buNone/>
            </a:pPr>
            <a:r>
              <a:rPr lang="en-US" sz="2300" dirty="0"/>
              <a:t>2.  Selection controls were modified</a:t>
            </a:r>
          </a:p>
          <a:p>
            <a:pPr lvl="2"/>
            <a:r>
              <a:rPr lang="en-US" sz="1800" dirty="0"/>
              <a:t>API call  to  </a:t>
            </a:r>
            <a:r>
              <a:rPr lang="en-US" sz="1800" dirty="0" err="1"/>
              <a:t>get_properties</a:t>
            </a:r>
            <a:r>
              <a:rPr lang="en-US" sz="1800" dirty="0"/>
              <a:t>()  &amp;  map markers</a:t>
            </a:r>
          </a:p>
          <a:p>
            <a:endParaRPr lang="en-US" dirty="0"/>
          </a:p>
        </p:txBody>
      </p:sp>
    </p:spTree>
    <p:extLst>
      <p:ext uri="{BB962C8B-B14F-4D97-AF65-F5344CB8AC3E}">
        <p14:creationId xmlns:p14="http://schemas.microsoft.com/office/powerpoint/2010/main" val="36450698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555D1-6390-7088-DB24-69922B826B3E}"/>
              </a:ext>
            </a:extLst>
          </p:cNvPr>
          <p:cNvSpPr>
            <a:spLocks noGrp="1"/>
          </p:cNvSpPr>
          <p:nvPr>
            <p:ph type="title"/>
          </p:nvPr>
        </p:nvSpPr>
        <p:spPr/>
        <p:txBody>
          <a:bodyPr/>
          <a:lstStyle/>
          <a:p>
            <a:r>
              <a:rPr lang="en-US" dirty="0"/>
              <a:t>Show HTML DEMO</a:t>
            </a:r>
          </a:p>
        </p:txBody>
      </p:sp>
      <p:sp>
        <p:nvSpPr>
          <p:cNvPr id="3" name="Content Placeholder 2">
            <a:extLst>
              <a:ext uri="{FF2B5EF4-FFF2-40B4-BE49-F238E27FC236}">
                <a16:creationId xmlns:a16="http://schemas.microsoft.com/office/drawing/2014/main" id="{9ECE8FE3-9389-5B1A-FCAC-381FC9F12A85}"/>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5589503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555D1-6390-7088-DB24-69922B826B3E}"/>
              </a:ext>
            </a:extLst>
          </p:cNvPr>
          <p:cNvSpPr>
            <a:spLocks noGrp="1"/>
          </p:cNvSpPr>
          <p:nvPr>
            <p:ph type="title"/>
          </p:nvPr>
        </p:nvSpPr>
        <p:spPr>
          <a:xfrm>
            <a:off x="839788" y="457200"/>
            <a:ext cx="5551868" cy="466344"/>
          </a:xfrm>
        </p:spPr>
        <p:txBody>
          <a:bodyPr>
            <a:normAutofit fontScale="90000"/>
          </a:bodyPr>
          <a:lstStyle/>
          <a:p>
            <a:r>
              <a:rPr lang="en-US" dirty="0"/>
              <a:t>Location</a:t>
            </a:r>
          </a:p>
        </p:txBody>
      </p:sp>
      <p:sp>
        <p:nvSpPr>
          <p:cNvPr id="5" name="Text Placeholder 4">
            <a:extLst>
              <a:ext uri="{FF2B5EF4-FFF2-40B4-BE49-F238E27FC236}">
                <a16:creationId xmlns:a16="http://schemas.microsoft.com/office/drawing/2014/main" id="{A87A0B95-7075-1541-090B-ECD0BCEF0A9B}"/>
              </a:ext>
            </a:extLst>
          </p:cNvPr>
          <p:cNvSpPr>
            <a:spLocks noGrp="1"/>
          </p:cNvSpPr>
          <p:nvPr>
            <p:ph type="body" sz="half" idx="2"/>
          </p:nvPr>
        </p:nvSpPr>
        <p:spPr>
          <a:xfrm>
            <a:off x="839788" y="1161288"/>
            <a:ext cx="10690494" cy="2196859"/>
          </a:xfr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gradFill>
                  <a:gsLst>
                    <a:gs pos="34000">
                      <a:prstClr val="white">
                        <a:lumMod val="93000"/>
                      </a:prstClr>
                    </a:gs>
                    <a:gs pos="0">
                      <a:prstClr val="black">
                        <a:lumMod val="25000"/>
                        <a:lumOff val="75000"/>
                      </a:prstClr>
                    </a:gs>
                    <a:gs pos="100000">
                      <a:srgbClr val="94D7E4">
                        <a:lumMod val="0"/>
                        <a:lumOff val="100000"/>
                      </a:srgbClr>
                    </a:gs>
                  </a:gsLst>
                  <a:lin ang="4800000" scaled="0"/>
                </a:gradFill>
                <a:effectLst/>
                <a:uLnTx/>
                <a:uFillTx/>
                <a:latin typeface="Corbel" panose="020B0503020204020204"/>
                <a:ea typeface="+mn-ea"/>
                <a:cs typeface="+mn-cs"/>
              </a:rPr>
              <a:t>When looking at the location pulled from the scraping we see that most of the rental locations are either </a:t>
            </a:r>
            <a:r>
              <a:rPr lang="en-US" sz="2800" dirty="0">
                <a:gradFill>
                  <a:gsLst>
                    <a:gs pos="34000">
                      <a:prstClr val="white">
                        <a:lumMod val="93000"/>
                      </a:prstClr>
                    </a:gs>
                    <a:gs pos="0">
                      <a:prstClr val="black">
                        <a:lumMod val="25000"/>
                        <a:lumOff val="75000"/>
                      </a:prstClr>
                    </a:gs>
                    <a:gs pos="100000">
                      <a:srgbClr val="94D7E4">
                        <a:lumMod val="0"/>
                        <a:lumOff val="100000"/>
                      </a:srgbClr>
                    </a:gs>
                  </a:gsLst>
                  <a:lin ang="4800000" scaled="0"/>
                </a:gradFill>
                <a:latin typeface="Corbel" panose="020B0503020204020204"/>
              </a:rPr>
              <a:t>in Fort Lauderdale, Hollywood, and Hallandale Beach.</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gradFill>
                  <a:gsLst>
                    <a:gs pos="34000">
                      <a:prstClr val="white">
                        <a:lumMod val="93000"/>
                      </a:prstClr>
                    </a:gs>
                    <a:gs pos="0">
                      <a:prstClr val="black">
                        <a:lumMod val="25000"/>
                        <a:lumOff val="75000"/>
                      </a:prstClr>
                    </a:gs>
                    <a:gs pos="100000">
                      <a:srgbClr val="94D7E4">
                        <a:lumMod val="0"/>
                        <a:lumOff val="100000"/>
                      </a:srgbClr>
                    </a:gs>
                  </a:gsLst>
                  <a:lin ang="4800000" scaled="0"/>
                </a:gradFill>
                <a:effectLst/>
                <a:uLnTx/>
                <a:uFillTx/>
                <a:latin typeface="Corbel" panose="020B0503020204020204"/>
                <a:ea typeface="+mn-ea"/>
                <a:cs typeface="+mn-cs"/>
              </a:rPr>
              <a:t>From what we can see from the data is that these locations are where vacation goers are most likely to venture out to.</a:t>
            </a:r>
          </a:p>
        </p:txBody>
      </p:sp>
      <p:pic>
        <p:nvPicPr>
          <p:cNvPr id="7" name="Picture 6">
            <a:extLst>
              <a:ext uri="{FF2B5EF4-FFF2-40B4-BE49-F238E27FC236}">
                <a16:creationId xmlns:a16="http://schemas.microsoft.com/office/drawing/2014/main" id="{2067B333-863B-DABA-4315-E7E9ADAF7C50}"/>
              </a:ext>
            </a:extLst>
          </p:cNvPr>
          <p:cNvPicPr>
            <a:picLocks noChangeAspect="1"/>
          </p:cNvPicPr>
          <p:nvPr/>
        </p:nvPicPr>
        <p:blipFill>
          <a:blip r:embed="rId2"/>
          <a:stretch>
            <a:fillRect/>
          </a:stretch>
        </p:blipFill>
        <p:spPr>
          <a:xfrm>
            <a:off x="1132245" y="3482229"/>
            <a:ext cx="10105580" cy="3375771"/>
          </a:xfrm>
          <a:prstGeom prst="rect">
            <a:avLst/>
          </a:prstGeom>
        </p:spPr>
      </p:pic>
    </p:spTree>
    <p:extLst>
      <p:ext uri="{BB962C8B-B14F-4D97-AF65-F5344CB8AC3E}">
        <p14:creationId xmlns:p14="http://schemas.microsoft.com/office/powerpoint/2010/main" val="3787770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555D1-6390-7088-DB24-69922B826B3E}"/>
              </a:ext>
            </a:extLst>
          </p:cNvPr>
          <p:cNvSpPr>
            <a:spLocks noGrp="1"/>
          </p:cNvSpPr>
          <p:nvPr>
            <p:ph type="title"/>
          </p:nvPr>
        </p:nvSpPr>
        <p:spPr/>
        <p:txBody>
          <a:bodyPr>
            <a:normAutofit fontScale="90000"/>
          </a:bodyPr>
          <a:lstStyle/>
          <a:p>
            <a:r>
              <a:rPr lang="en-US" dirty="0" err="1"/>
              <a:t>HeatMap</a:t>
            </a:r>
            <a:r>
              <a:rPr lang="en-US" dirty="0"/>
              <a:t> of Rental Properties in SE FL</a:t>
            </a:r>
          </a:p>
        </p:txBody>
      </p:sp>
      <p:pic>
        <p:nvPicPr>
          <p:cNvPr id="5" name="Content Placeholder 4">
            <a:extLst>
              <a:ext uri="{FF2B5EF4-FFF2-40B4-BE49-F238E27FC236}">
                <a16:creationId xmlns:a16="http://schemas.microsoft.com/office/drawing/2014/main" id="{E9F89608-BE82-8421-622E-23241EAA1B7C}"/>
              </a:ext>
            </a:extLst>
          </p:cNvPr>
          <p:cNvPicPr>
            <a:picLocks noGrp="1" noChangeAspect="1"/>
          </p:cNvPicPr>
          <p:nvPr>
            <p:ph idx="1"/>
          </p:nvPr>
        </p:nvPicPr>
        <p:blipFill>
          <a:blip r:embed="rId2"/>
          <a:stretch>
            <a:fillRect/>
          </a:stretch>
        </p:blipFill>
        <p:spPr>
          <a:xfrm>
            <a:off x="1553497" y="1475402"/>
            <a:ext cx="8499715" cy="5252142"/>
          </a:xfrm>
        </p:spPr>
      </p:pic>
    </p:spTree>
    <p:extLst>
      <p:ext uri="{BB962C8B-B14F-4D97-AF65-F5344CB8AC3E}">
        <p14:creationId xmlns:p14="http://schemas.microsoft.com/office/powerpoint/2010/main" val="2630528563"/>
      </p:ext>
    </p:extLst>
  </p:cSld>
  <p:clrMapOvr>
    <a:masterClrMapping/>
  </p:clrMapOvr>
</p:sld>
</file>

<file path=ppt/theme/theme1.xml><?xml version="1.0" encoding="utf-8"?>
<a:theme xmlns:a="http://schemas.openxmlformats.org/drawingml/2006/main" name="Depth">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1735E755-43E6-43AA-ABA2-C989ECC79AF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AF23494-F630-4E01-81EA-AA2F2975971E}">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E76CE1C2-24FF-4125-B61C-AD39973FCD09}">
  <ds:schemaRefs>
    <ds:schemaRef ds:uri="http://schemas.microsoft.com/sharepoint/v3/contenttype/forms"/>
  </ds:schemaRefs>
</ds:datastoreItem>
</file>

<file path=customXml/itemProps3.xml><?xml version="1.0" encoding="utf-8"?>
<ds:datastoreItem xmlns:ds="http://schemas.openxmlformats.org/officeDocument/2006/customXml" ds:itemID="{CC083022-B7D0-4DE3-9976-6A91422D94F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Depth design</Template>
  <TotalTime>112</TotalTime>
  <Words>440</Words>
  <Application>Microsoft Office PowerPoint</Application>
  <PresentationFormat>Widescreen</PresentationFormat>
  <Paragraphs>57</Paragraphs>
  <Slides>10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Corbel</vt:lpstr>
      <vt:lpstr>Depth</vt:lpstr>
      <vt:lpstr>Vacation Rental Property Finder  In South FL</vt:lpstr>
      <vt:lpstr>Project Overview</vt:lpstr>
      <vt:lpstr>Data Gathering</vt:lpstr>
      <vt:lpstr>Discuss Web Scraping</vt:lpstr>
      <vt:lpstr>Data tables /  Storage</vt:lpstr>
      <vt:lpstr>Flask API server / Web frontend</vt:lpstr>
      <vt:lpstr>Show HTML DEMO</vt:lpstr>
      <vt:lpstr>Location</vt:lpstr>
      <vt:lpstr>HeatMap of Rental Properties in SE FL</vt:lpstr>
      <vt:lpstr>Top 10 Rental Locations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Jim Lao</dc:creator>
  <cp:lastModifiedBy>Jim Lao</cp:lastModifiedBy>
  <cp:revision>7</cp:revision>
  <dcterms:created xsi:type="dcterms:W3CDTF">2024-07-23T02:05:26Z</dcterms:created>
  <dcterms:modified xsi:type="dcterms:W3CDTF">2024-07-23T22:06:22Z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